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6" r:id="rId4"/>
    <p:sldId id="282" r:id="rId5"/>
    <p:sldId id="281" r:id="rId6"/>
    <p:sldId id="280" r:id="rId7"/>
    <p:sldId id="256" r:id="rId8"/>
    <p:sldId id="265" r:id="rId9"/>
    <p:sldId id="257" r:id="rId10"/>
    <p:sldId id="262" r:id="rId11"/>
    <p:sldId id="268" r:id="rId12"/>
    <p:sldId id="278" r:id="rId13"/>
    <p:sldId id="258" r:id="rId14"/>
    <p:sldId id="263" r:id="rId15"/>
    <p:sldId id="269" r:id="rId16"/>
    <p:sldId id="279" r:id="rId17"/>
    <p:sldId id="270" r:id="rId18"/>
    <p:sldId id="261" r:id="rId19"/>
    <p:sldId id="260" r:id="rId20"/>
    <p:sldId id="259" r:id="rId21"/>
    <p:sldId id="264" r:id="rId22"/>
    <p:sldId id="271" r:id="rId23"/>
    <p:sldId id="272" r:id="rId24"/>
    <p:sldId id="273" r:id="rId25"/>
    <p:sldId id="274" r:id="rId26"/>
    <p:sldId id="275" r:id="rId27"/>
    <p:sldId id="277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TOTAL SIX POR CC.AA</a:t>
            </a:r>
          </a:p>
        </c:rich>
      </c:tx>
      <c:layout>
        <c:manualLayout>
          <c:xMode val="edge"/>
          <c:yMode val="edge"/>
          <c:x val="0.31928687196110211"/>
          <c:y val="2.65095919648552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8200972447325767"/>
          <c:y val="0.11487489851437267"/>
          <c:w val="0.67260940032414906"/>
          <c:h val="0.817379085583036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'[Libro1(1).xls]Hoja1'!$A$2:$A$20</c:f>
              <c:strCache>
                <c:ptCount val="19"/>
                <c:pt idx="0">
                  <c:v>GALICIA</c:v>
                </c:pt>
                <c:pt idx="1">
                  <c:v>ANDALUCÍA</c:v>
                </c:pt>
                <c:pt idx="2">
                  <c:v>ARAGÓN</c:v>
                </c:pt>
                <c:pt idx="3">
                  <c:v>ASTURIAS</c:v>
                </c:pt>
                <c:pt idx="4">
                  <c:v>BALEARES</c:v>
                </c:pt>
                <c:pt idx="5">
                  <c:v>CANARIAS</c:v>
                </c:pt>
                <c:pt idx="6">
                  <c:v>CANTABRIA</c:v>
                </c:pt>
                <c:pt idx="7">
                  <c:v>CASTILLA LA MANCHA</c:v>
                </c:pt>
                <c:pt idx="8">
                  <c:v>CASTILLA LEÓN</c:v>
                </c:pt>
                <c:pt idx="9">
                  <c:v>CATALUÑA</c:v>
                </c:pt>
                <c:pt idx="10">
                  <c:v>CEUTA</c:v>
                </c:pt>
                <c:pt idx="11">
                  <c:v>PAIS VASCO</c:v>
                </c:pt>
                <c:pt idx="12">
                  <c:v>EXTREMADURA</c:v>
                </c:pt>
                <c:pt idx="13">
                  <c:v>LA RIOJA</c:v>
                </c:pt>
                <c:pt idx="14">
                  <c:v>MADRID</c:v>
                </c:pt>
                <c:pt idx="15">
                  <c:v>MELILLA</c:v>
                </c:pt>
                <c:pt idx="16">
                  <c:v>MURCIA</c:v>
                </c:pt>
                <c:pt idx="17">
                  <c:v>NAVARRA</c:v>
                </c:pt>
                <c:pt idx="18">
                  <c:v>VALENCIA</c:v>
                </c:pt>
              </c:strCache>
            </c:strRef>
          </c:cat>
          <c:val>
            <c:numRef>
              <c:f>'[Libro1(1).xls]Hoja1'!$D$2:$D$20</c:f>
              <c:numCache>
                <c:formatCode>General</c:formatCode>
                <c:ptCount val="19"/>
                <c:pt idx="0">
                  <c:v>352</c:v>
                </c:pt>
                <c:pt idx="1">
                  <c:v>460</c:v>
                </c:pt>
                <c:pt idx="2">
                  <c:v>181</c:v>
                </c:pt>
                <c:pt idx="3">
                  <c:v>829</c:v>
                </c:pt>
                <c:pt idx="4">
                  <c:v>84</c:v>
                </c:pt>
                <c:pt idx="5">
                  <c:v>233</c:v>
                </c:pt>
                <c:pt idx="6">
                  <c:v>50</c:v>
                </c:pt>
                <c:pt idx="7">
                  <c:v>130</c:v>
                </c:pt>
                <c:pt idx="8">
                  <c:v>300</c:v>
                </c:pt>
                <c:pt idx="9">
                  <c:v>269</c:v>
                </c:pt>
                <c:pt idx="10">
                  <c:v>12</c:v>
                </c:pt>
                <c:pt idx="11">
                  <c:v>67</c:v>
                </c:pt>
                <c:pt idx="12">
                  <c:v>195</c:v>
                </c:pt>
                <c:pt idx="13">
                  <c:v>4</c:v>
                </c:pt>
                <c:pt idx="14">
                  <c:v>384</c:v>
                </c:pt>
                <c:pt idx="15">
                  <c:v>2</c:v>
                </c:pt>
                <c:pt idx="16">
                  <c:v>71</c:v>
                </c:pt>
                <c:pt idx="17">
                  <c:v>34</c:v>
                </c:pt>
                <c:pt idx="18">
                  <c:v>541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048000"/>
        <c:axId val="90096000"/>
      </c:barChart>
      <c:catAx>
        <c:axId val="90048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0096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0960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004800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RELACIÓN OIJ/CIJ Y PUNTOS DE INFORMACIÓN JUVENIL POR CC.AA</a:t>
            </a:r>
          </a:p>
        </c:rich>
      </c:tx>
      <c:layout>
        <c:manualLayout>
          <c:xMode val="edge"/>
          <c:yMode val="edge"/>
          <c:x val="0.1125403107209509"/>
          <c:y val="2.50544928837453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757793406050507"/>
          <c:y val="0.15577358619024267"/>
          <c:w val="0.75026873813967265"/>
          <c:h val="0.7897611887267547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'[Libro1(1).xls]Hoja1'!$A$2:$A$20</c:f>
              <c:strCache>
                <c:ptCount val="19"/>
                <c:pt idx="0">
                  <c:v>GALICIA</c:v>
                </c:pt>
                <c:pt idx="1">
                  <c:v>ANDALUCÍA</c:v>
                </c:pt>
                <c:pt idx="2">
                  <c:v>ARAGÓN</c:v>
                </c:pt>
                <c:pt idx="3">
                  <c:v>ASTURIAS</c:v>
                </c:pt>
                <c:pt idx="4">
                  <c:v>BALEARES</c:v>
                </c:pt>
                <c:pt idx="5">
                  <c:v>CANARIAS</c:v>
                </c:pt>
                <c:pt idx="6">
                  <c:v>CANTABRIA</c:v>
                </c:pt>
                <c:pt idx="7">
                  <c:v>CASTILLA LA MANCHA</c:v>
                </c:pt>
                <c:pt idx="8">
                  <c:v>CASTILLA LEÓN</c:v>
                </c:pt>
                <c:pt idx="9">
                  <c:v>CATALUÑA</c:v>
                </c:pt>
                <c:pt idx="10">
                  <c:v>CEUTA</c:v>
                </c:pt>
                <c:pt idx="11">
                  <c:v>PAIS VASCO</c:v>
                </c:pt>
                <c:pt idx="12">
                  <c:v>EXTREMADURA</c:v>
                </c:pt>
                <c:pt idx="13">
                  <c:v>LA RIOJA</c:v>
                </c:pt>
                <c:pt idx="14">
                  <c:v>MADRID</c:v>
                </c:pt>
                <c:pt idx="15">
                  <c:v>MELILLA</c:v>
                </c:pt>
                <c:pt idx="16">
                  <c:v>MURCIA</c:v>
                </c:pt>
                <c:pt idx="17">
                  <c:v>NAVARRA</c:v>
                </c:pt>
                <c:pt idx="18">
                  <c:v>VALENCIA</c:v>
                </c:pt>
              </c:strCache>
            </c:strRef>
          </c:cat>
          <c:val>
            <c:numRef>
              <c:f>'[Libro1(1).xls]Hoja1'!$B$2:$B$20</c:f>
              <c:numCache>
                <c:formatCode>General</c:formatCode>
                <c:ptCount val="19"/>
                <c:pt idx="0">
                  <c:v>255</c:v>
                </c:pt>
                <c:pt idx="1">
                  <c:v>460</c:v>
                </c:pt>
                <c:pt idx="2">
                  <c:v>44</c:v>
                </c:pt>
                <c:pt idx="3">
                  <c:v>33</c:v>
                </c:pt>
                <c:pt idx="4">
                  <c:v>35</c:v>
                </c:pt>
                <c:pt idx="5">
                  <c:v>64</c:v>
                </c:pt>
                <c:pt idx="6">
                  <c:v>34</c:v>
                </c:pt>
                <c:pt idx="7">
                  <c:v>68</c:v>
                </c:pt>
                <c:pt idx="8">
                  <c:v>30</c:v>
                </c:pt>
                <c:pt idx="9">
                  <c:v>36</c:v>
                </c:pt>
                <c:pt idx="10">
                  <c:v>1</c:v>
                </c:pt>
                <c:pt idx="11">
                  <c:v>47</c:v>
                </c:pt>
                <c:pt idx="12">
                  <c:v>43</c:v>
                </c:pt>
                <c:pt idx="13">
                  <c:v>4</c:v>
                </c:pt>
                <c:pt idx="14">
                  <c:v>196</c:v>
                </c:pt>
                <c:pt idx="15">
                  <c:v>1</c:v>
                </c:pt>
                <c:pt idx="16">
                  <c:v>32</c:v>
                </c:pt>
                <c:pt idx="17">
                  <c:v>17</c:v>
                </c:pt>
                <c:pt idx="18">
                  <c:v>289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'[Libro1(1).xls]Hoja1'!$A$2:$A$20</c:f>
              <c:strCache>
                <c:ptCount val="19"/>
                <c:pt idx="0">
                  <c:v>GALICIA</c:v>
                </c:pt>
                <c:pt idx="1">
                  <c:v>ANDALUCÍA</c:v>
                </c:pt>
                <c:pt idx="2">
                  <c:v>ARAGÓN</c:v>
                </c:pt>
                <c:pt idx="3">
                  <c:v>ASTURIAS</c:v>
                </c:pt>
                <c:pt idx="4">
                  <c:v>BALEARES</c:v>
                </c:pt>
                <c:pt idx="5">
                  <c:v>CANARIAS</c:v>
                </c:pt>
                <c:pt idx="6">
                  <c:v>CANTABRIA</c:v>
                </c:pt>
                <c:pt idx="7">
                  <c:v>CASTILLA LA MANCHA</c:v>
                </c:pt>
                <c:pt idx="8">
                  <c:v>CASTILLA LEÓN</c:v>
                </c:pt>
                <c:pt idx="9">
                  <c:v>CATALUÑA</c:v>
                </c:pt>
                <c:pt idx="10">
                  <c:v>CEUTA</c:v>
                </c:pt>
                <c:pt idx="11">
                  <c:v>PAIS VASCO</c:v>
                </c:pt>
                <c:pt idx="12">
                  <c:v>EXTREMADURA</c:v>
                </c:pt>
                <c:pt idx="13">
                  <c:v>LA RIOJA</c:v>
                </c:pt>
                <c:pt idx="14">
                  <c:v>MADRID</c:v>
                </c:pt>
                <c:pt idx="15">
                  <c:v>MELILLA</c:v>
                </c:pt>
                <c:pt idx="16">
                  <c:v>MURCIA</c:v>
                </c:pt>
                <c:pt idx="17">
                  <c:v>NAVARRA</c:v>
                </c:pt>
                <c:pt idx="18">
                  <c:v>VALENCIA</c:v>
                </c:pt>
              </c:strCache>
            </c:strRef>
          </c:cat>
          <c:val>
            <c:numRef>
              <c:f>'[Libro1(1).xls]Hoja1'!$C$2:$C$20</c:f>
              <c:numCache>
                <c:formatCode>General</c:formatCode>
                <c:ptCount val="19"/>
                <c:pt idx="0">
                  <c:v>97</c:v>
                </c:pt>
                <c:pt idx="1">
                  <c:v>0</c:v>
                </c:pt>
                <c:pt idx="2">
                  <c:v>137</c:v>
                </c:pt>
                <c:pt idx="3">
                  <c:v>796</c:v>
                </c:pt>
                <c:pt idx="4">
                  <c:v>49</c:v>
                </c:pt>
                <c:pt idx="5">
                  <c:v>169</c:v>
                </c:pt>
                <c:pt idx="6">
                  <c:v>16</c:v>
                </c:pt>
                <c:pt idx="7">
                  <c:v>62</c:v>
                </c:pt>
                <c:pt idx="8">
                  <c:v>270</c:v>
                </c:pt>
                <c:pt idx="9">
                  <c:v>233</c:v>
                </c:pt>
                <c:pt idx="10">
                  <c:v>11</c:v>
                </c:pt>
                <c:pt idx="11">
                  <c:v>20</c:v>
                </c:pt>
                <c:pt idx="12">
                  <c:v>152</c:v>
                </c:pt>
                <c:pt idx="13">
                  <c:v>0</c:v>
                </c:pt>
                <c:pt idx="14">
                  <c:v>188</c:v>
                </c:pt>
                <c:pt idx="15">
                  <c:v>1</c:v>
                </c:pt>
                <c:pt idx="16">
                  <c:v>39</c:v>
                </c:pt>
                <c:pt idx="17">
                  <c:v>17</c:v>
                </c:pt>
                <c:pt idx="18">
                  <c:v>252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92297088"/>
        <c:axId val="92298624"/>
      </c:barChart>
      <c:catAx>
        <c:axId val="92297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2298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2986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229708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57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56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7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23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9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66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73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87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89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55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07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52B4F-C9DB-43D1-ABD9-CF6F2D7246C8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33487-D10D-42D3-ADB6-4C48C5E64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1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04855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26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797511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800" b="1" dirty="0" smtClean="0">
                <a:solidFill>
                  <a:prstClr val="black"/>
                </a:solidFill>
              </a:rPr>
              <a:t>CUALIFICACIONES PROFESIONALES  EN JUVENTUD</a:t>
            </a:r>
          </a:p>
          <a:p>
            <a:pPr lvl="1" algn="ctr"/>
            <a:r>
              <a:rPr lang="es-ES" sz="1600" dirty="0" smtClean="0">
                <a:effectLst/>
                <a:latin typeface="Times New Roman"/>
                <a:ea typeface="Times New Roman"/>
              </a:rPr>
              <a:t>(</a:t>
            </a:r>
            <a:r>
              <a:rPr lang="es-ES_tradnl" sz="1600" dirty="0" smtClean="0">
                <a:effectLst/>
                <a:latin typeface="Times New Roman"/>
                <a:ea typeface="Times New Roman"/>
              </a:rPr>
              <a:t>BOE Núm. 110 Lunes 9 de mayo de 2011)</a:t>
            </a:r>
          </a:p>
          <a:p>
            <a:pPr lvl="1" algn="ctr"/>
            <a:endParaRPr lang="es-ES" sz="1600" b="1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Información </a:t>
            </a:r>
            <a:r>
              <a:rPr lang="es-ES" sz="2800" dirty="0">
                <a:solidFill>
                  <a:prstClr val="black"/>
                </a:solidFill>
              </a:rPr>
              <a:t>j</a:t>
            </a:r>
            <a:r>
              <a:rPr lang="es-ES" sz="2800" dirty="0" smtClean="0">
                <a:solidFill>
                  <a:prstClr val="black"/>
                </a:solidFill>
              </a:rPr>
              <a:t>uvenil</a:t>
            </a:r>
            <a:r>
              <a:rPr lang="es-ES" sz="2800" dirty="0">
                <a:solidFill>
                  <a:prstClr val="black"/>
                </a:solidFill>
              </a:rPr>
              <a:t>– Nivel 3</a:t>
            </a:r>
            <a:r>
              <a:rPr lang="es-ES" sz="2800" dirty="0" smtClean="0">
                <a:solidFill>
                  <a:prstClr val="black"/>
                </a:solidFill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</a:rPr>
              <a:t>Dirección de actividades de tiempo libre educativo infantil y juvenil – Nivel 3.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Dinamización </a:t>
            </a:r>
            <a:r>
              <a:rPr lang="es-ES" sz="2800" dirty="0">
                <a:solidFill>
                  <a:prstClr val="black"/>
                </a:solidFill>
              </a:rPr>
              <a:t>de actividades de tiempo libre educativo infantil </a:t>
            </a:r>
            <a:r>
              <a:rPr lang="es-ES" sz="2800" dirty="0" smtClean="0">
                <a:solidFill>
                  <a:prstClr val="black"/>
                </a:solidFill>
              </a:rPr>
              <a:t>	y </a:t>
            </a:r>
            <a:r>
              <a:rPr lang="es-ES" sz="2800" dirty="0">
                <a:solidFill>
                  <a:prstClr val="black"/>
                </a:solidFill>
              </a:rPr>
              <a:t>J</a:t>
            </a:r>
            <a:r>
              <a:rPr lang="es-ES" sz="2800" dirty="0" smtClean="0">
                <a:solidFill>
                  <a:prstClr val="black"/>
                </a:solidFill>
              </a:rPr>
              <a:t>uvenil. Nivel 2.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s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2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165304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ea typeface="Calibri"/>
                <a:cs typeface="Times New Roman"/>
              </a:rPr>
              <a:t>La Cualificación profesional</a:t>
            </a:r>
            <a:r>
              <a:rPr lang="es-ES" sz="2400" dirty="0">
                <a:ea typeface="Calibri"/>
                <a:cs typeface="Times New Roman"/>
              </a:rPr>
              <a:t>  es “el conjunto de competencias profesionales con significación para el empleo que pueden ser adquiridas mediante formación modular u otros tipos de formación y  a través de la experiencia laboral</a:t>
            </a:r>
            <a:r>
              <a:rPr lang="es-ES" sz="2400" dirty="0" smtClean="0">
                <a:ea typeface="Calibri"/>
                <a:cs typeface="Times New Roman"/>
              </a:rPr>
              <a:t>”.</a:t>
            </a:r>
            <a:br>
              <a:rPr lang="es-ES" sz="2400" dirty="0" smtClean="0">
                <a:ea typeface="Calibri"/>
                <a:cs typeface="Times New Roman"/>
              </a:rPr>
            </a:br>
            <a:r>
              <a:rPr lang="es-ES" sz="2400" dirty="0">
                <a:ea typeface="Calibri"/>
                <a:cs typeface="Times New Roman"/>
              </a:rPr>
              <a:t/>
            </a:r>
            <a:br>
              <a:rPr lang="es-ES" sz="2400" dirty="0">
                <a:ea typeface="Calibri"/>
                <a:cs typeface="Times New Roman"/>
              </a:rPr>
            </a:br>
            <a:r>
              <a:rPr lang="es-ES" sz="2400" b="1" dirty="0">
                <a:ea typeface="Calibri"/>
                <a:cs typeface="Times New Roman"/>
              </a:rPr>
              <a:t>La Competencia profesional</a:t>
            </a:r>
            <a:r>
              <a:rPr lang="es-ES" sz="2400" dirty="0">
                <a:ea typeface="Calibri"/>
                <a:cs typeface="Times New Roman"/>
              </a:rPr>
              <a:t> es “el conjunto de conocimientos y capacidades que permitan el ejercicio de actividad profesional conforme a las exigencias de producción y el empleo</a:t>
            </a:r>
            <a:r>
              <a:rPr lang="es-ES" sz="2400" dirty="0" smtClean="0">
                <a:ea typeface="Calibri"/>
                <a:cs typeface="Times New Roman"/>
              </a:rPr>
              <a:t>”.</a:t>
            </a:r>
            <a:br>
              <a:rPr lang="es-ES" sz="2400" dirty="0" smtClean="0">
                <a:ea typeface="Calibri"/>
                <a:cs typeface="Times New Roman"/>
              </a:rPr>
            </a:br>
            <a:r>
              <a:rPr lang="es-ES" sz="2400" dirty="0">
                <a:ea typeface="Calibri"/>
                <a:cs typeface="Times New Roman"/>
              </a:rPr>
              <a:t/>
            </a:r>
            <a:br>
              <a:rPr lang="es-ES" sz="2400" dirty="0">
                <a:ea typeface="Calibri"/>
                <a:cs typeface="Times New Roman"/>
              </a:rPr>
            </a:br>
            <a:r>
              <a:rPr lang="es-ES" sz="2400" b="1" dirty="0">
                <a:ea typeface="Calibri"/>
                <a:cs typeface="Times New Roman"/>
              </a:rPr>
              <a:t>Los títulos de formación profesional y los certificados de profesionalidad</a:t>
            </a:r>
            <a:r>
              <a:rPr lang="es-ES" sz="2400" dirty="0">
                <a:ea typeface="Calibri"/>
                <a:cs typeface="Times New Roman"/>
              </a:rPr>
              <a:t> acreditan las correspondientes cualificaciones profesionales  y permiten ejercer determinadas </a:t>
            </a:r>
            <a:r>
              <a:rPr lang="es-ES" sz="2400" dirty="0" smtClean="0">
                <a:ea typeface="Calibri"/>
                <a:cs typeface="Times New Roman"/>
              </a:rPr>
              <a:t>ocupaciones: </a:t>
            </a:r>
            <a:br>
              <a:rPr lang="es-ES" sz="2400" dirty="0" smtClean="0">
                <a:ea typeface="Calibri"/>
                <a:cs typeface="Times New Roman"/>
              </a:rPr>
            </a:br>
            <a:r>
              <a:rPr lang="es-ES" sz="2400" dirty="0" smtClean="0">
                <a:ea typeface="Calibri"/>
                <a:cs typeface="Times New Roman"/>
              </a:rPr>
              <a:t>ej. Informador juvenil.</a:t>
            </a:r>
            <a:br>
              <a:rPr lang="es-ES" sz="2400" dirty="0" smtClean="0">
                <a:ea typeface="Calibri"/>
                <a:cs typeface="Times New Roman"/>
              </a:rPr>
            </a:br>
            <a:r>
              <a:rPr lang="es-ES" sz="2400" dirty="0" smtClean="0">
                <a:ea typeface="Calibri"/>
                <a:cs typeface="Times New Roman"/>
              </a:rPr>
              <a:t/>
            </a:r>
            <a:br>
              <a:rPr lang="es-ES" sz="2400" dirty="0" smtClean="0">
                <a:ea typeface="Calibri"/>
                <a:cs typeface="Times New Roman"/>
              </a:rPr>
            </a:br>
            <a:r>
              <a:rPr lang="es-ES" sz="2400" dirty="0" smtClean="0">
                <a:ea typeface="Calibri"/>
                <a:cs typeface="Times New Roman"/>
              </a:rPr>
              <a:t>El  </a:t>
            </a:r>
            <a:r>
              <a:rPr lang="es-ES" sz="2400" b="1" dirty="0">
                <a:ea typeface="Calibri"/>
                <a:cs typeface="Times New Roman"/>
              </a:rPr>
              <a:t>Certificado de Profesionalidad </a:t>
            </a:r>
            <a:r>
              <a:rPr lang="es-ES" sz="2400" dirty="0">
                <a:ea typeface="Calibri"/>
                <a:cs typeface="Times New Roman"/>
              </a:rPr>
              <a:t>está constituido por </a:t>
            </a:r>
            <a:r>
              <a:rPr lang="es-ES" sz="2400" dirty="0" smtClean="0">
                <a:ea typeface="Calibri"/>
                <a:cs typeface="Times New Roman"/>
              </a:rPr>
              <a:t>“bloques”, </a:t>
            </a:r>
            <a:r>
              <a:rPr lang="es-ES" sz="2400" dirty="0">
                <a:ea typeface="Calibri"/>
                <a:cs typeface="Times New Roman"/>
              </a:rPr>
              <a:t>denominados “Unidades de Competencia” y éstas a su vez se organizan para su aprendizaje en “Módulos Formativos”.</a:t>
            </a:r>
            <a:br>
              <a:rPr lang="es-ES" sz="2400" dirty="0">
                <a:ea typeface="Calibri"/>
                <a:cs typeface="Times New Roman"/>
              </a:rPr>
            </a:b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5465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404664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dirty="0" smtClean="0">
                <a:solidFill>
                  <a:prstClr val="black"/>
                </a:solidFill>
              </a:rPr>
              <a:t>El CERTIFICADO DE PROFESIONALIDAD</a:t>
            </a:r>
          </a:p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dirty="0" smtClean="0">
                <a:solidFill>
                  <a:prstClr val="black"/>
                </a:solidFill>
              </a:rPr>
              <a:t>Es </a:t>
            </a:r>
            <a:r>
              <a:rPr lang="es-ES" sz="2800" dirty="0">
                <a:solidFill>
                  <a:prstClr val="black"/>
                </a:solidFill>
              </a:rPr>
              <a:t>el instrumento de acreditación oficial de las cualificaciones profesionales del CNCP en el ámbito de la Administración laboral.</a:t>
            </a:r>
          </a:p>
          <a:p>
            <a:pPr marL="914400" lvl="1" indent="-45720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800" dirty="0">
              <a:solidFill>
                <a:prstClr val="black"/>
              </a:solidFill>
            </a:endParaRPr>
          </a:p>
          <a:p>
            <a:pPr lvl="1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dirty="0">
                <a:solidFill>
                  <a:prstClr val="black"/>
                </a:solidFill>
              </a:rPr>
              <a:t>Acredita la capacitación para el desarrollo de una actividad laboral con significación </a:t>
            </a:r>
            <a:r>
              <a:rPr lang="es-ES" sz="2800" dirty="0" smtClean="0">
                <a:solidFill>
                  <a:prstClr val="black"/>
                </a:solidFill>
              </a:rPr>
              <a:t>para el empleo</a:t>
            </a:r>
            <a:r>
              <a:rPr lang="es-ES" sz="2800" dirty="0">
                <a:solidFill>
                  <a:prstClr val="black"/>
                </a:solidFill>
              </a:rPr>
              <a:t>.</a:t>
            </a:r>
          </a:p>
          <a:p>
            <a:pPr marL="914400" lvl="1" indent="-457200"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800" dirty="0">
              <a:solidFill>
                <a:prstClr val="black"/>
              </a:solidFill>
            </a:endParaRPr>
          </a:p>
          <a:p>
            <a:pPr lvl="1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dirty="0" smtClean="0">
                <a:solidFill>
                  <a:prstClr val="black"/>
                </a:solidFill>
              </a:rPr>
              <a:t>Tiene </a:t>
            </a:r>
            <a:r>
              <a:rPr lang="es-ES" sz="2800" dirty="0">
                <a:solidFill>
                  <a:prstClr val="black"/>
                </a:solidFill>
              </a:rPr>
              <a:t>carácter oficial y validez en todo el territorio nacional.</a:t>
            </a:r>
          </a:p>
        </p:txBody>
      </p:sp>
    </p:spTree>
    <p:extLst>
      <p:ext uri="{BB962C8B-B14F-4D97-AF65-F5344CB8AC3E}">
        <p14:creationId xmlns:p14="http://schemas.microsoft.com/office/powerpoint/2010/main" val="341059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76672"/>
            <a:ext cx="83529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 smtClean="0">
                <a:solidFill>
                  <a:prstClr val="black"/>
                </a:solidFill>
              </a:rPr>
              <a:t>Certificados </a:t>
            </a:r>
            <a:r>
              <a:rPr lang="es-ES" sz="2800" b="1" dirty="0">
                <a:solidFill>
                  <a:prstClr val="black"/>
                </a:solidFill>
              </a:rPr>
              <a:t>educación </a:t>
            </a:r>
            <a:r>
              <a:rPr lang="es-ES" sz="2800" b="1" dirty="0" smtClean="0">
                <a:solidFill>
                  <a:prstClr val="black"/>
                </a:solidFill>
              </a:rPr>
              <a:t>formal en el </a:t>
            </a:r>
            <a:r>
              <a:rPr lang="es-ES" sz="2800" b="1" dirty="0">
                <a:solidFill>
                  <a:prstClr val="black"/>
                </a:solidFill>
              </a:rPr>
              <a:t>ámbito </a:t>
            </a:r>
            <a:r>
              <a:rPr lang="es-ES" sz="2800" b="1" dirty="0" smtClean="0">
                <a:solidFill>
                  <a:prstClr val="black"/>
                </a:solidFill>
              </a:rPr>
              <a:t>de juventud (</a:t>
            </a:r>
            <a:r>
              <a:rPr lang="es-ES" sz="2800" dirty="0" err="1" smtClean="0">
                <a:solidFill>
                  <a:prstClr val="black"/>
                </a:solidFill>
              </a:rPr>
              <a:t>Incluídos</a:t>
            </a:r>
            <a:r>
              <a:rPr lang="es-ES" sz="2800" dirty="0" smtClean="0">
                <a:solidFill>
                  <a:prstClr val="black"/>
                </a:solidFill>
              </a:rPr>
              <a:t> en el CNCP</a:t>
            </a:r>
            <a:r>
              <a:rPr lang="es-ES" sz="2800" b="1" dirty="0" smtClean="0">
                <a:solidFill>
                  <a:prstClr val="black"/>
                </a:solidFill>
              </a:rPr>
              <a:t>)</a:t>
            </a:r>
          </a:p>
          <a:p>
            <a:pPr lvl="0"/>
            <a:endParaRPr lang="es-ES" sz="2800" b="1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</a:rPr>
              <a:t>Información j</a:t>
            </a:r>
            <a:r>
              <a:rPr lang="es-ES" sz="2800" dirty="0" smtClean="0">
                <a:solidFill>
                  <a:prstClr val="black"/>
                </a:solidFill>
              </a:rPr>
              <a:t>uvenil</a:t>
            </a:r>
            <a:r>
              <a:rPr lang="es-ES" sz="2800" dirty="0">
                <a:solidFill>
                  <a:prstClr val="black"/>
                </a:solidFill>
              </a:rPr>
              <a:t>– Nivel 3.(BOE </a:t>
            </a:r>
            <a:r>
              <a:rPr lang="es-ES" sz="2800" dirty="0" smtClean="0">
                <a:solidFill>
                  <a:prstClr val="black"/>
                </a:solidFill>
              </a:rPr>
              <a:t>10 </a:t>
            </a:r>
            <a:r>
              <a:rPr lang="es-ES" sz="2800" dirty="0">
                <a:solidFill>
                  <a:prstClr val="black"/>
                </a:solidFill>
              </a:rPr>
              <a:t>de diciembre de </a:t>
            </a:r>
            <a:r>
              <a:rPr lang="es-ES" sz="2800" dirty="0" smtClean="0">
                <a:solidFill>
                  <a:prstClr val="black"/>
                </a:solidFill>
              </a:rPr>
              <a:t>2011)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Dinamización </a:t>
            </a:r>
            <a:r>
              <a:rPr lang="es-ES" sz="2800" dirty="0">
                <a:solidFill>
                  <a:prstClr val="black"/>
                </a:solidFill>
              </a:rPr>
              <a:t>de actividades de tiempo libre educativo infantil </a:t>
            </a:r>
            <a:r>
              <a:rPr lang="es-ES" sz="2800" dirty="0" smtClean="0">
                <a:solidFill>
                  <a:prstClr val="black"/>
                </a:solidFill>
              </a:rPr>
              <a:t>e </a:t>
            </a:r>
            <a:r>
              <a:rPr lang="es-ES" sz="2800" dirty="0" err="1" smtClean="0">
                <a:solidFill>
                  <a:prstClr val="black"/>
                </a:solidFill>
              </a:rPr>
              <a:t>xuvenil</a:t>
            </a:r>
            <a:r>
              <a:rPr lang="es-ES" sz="2800" dirty="0" smtClean="0">
                <a:solidFill>
                  <a:prstClr val="black"/>
                </a:solidFill>
              </a:rPr>
              <a:t> (</a:t>
            </a:r>
            <a:r>
              <a:rPr lang="es-ES" sz="2800" dirty="0">
                <a:solidFill>
                  <a:prstClr val="black"/>
                </a:solidFill>
              </a:rPr>
              <a:t>BOE 10 de diciembre de 2011</a:t>
            </a:r>
            <a:r>
              <a:rPr lang="es-ES" sz="2800" dirty="0" smtClean="0">
                <a:solidFill>
                  <a:prstClr val="black"/>
                </a:solidFill>
              </a:rPr>
              <a:t>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</a:rPr>
              <a:t>Dirección de actividades de tiempo libre educativo infantil y juvenil Nivel 3. (BOE 24 de </a:t>
            </a:r>
            <a:r>
              <a:rPr lang="es-ES" sz="2800" dirty="0" err="1">
                <a:solidFill>
                  <a:prstClr val="black"/>
                </a:solidFill>
              </a:rPr>
              <a:t>decembro</a:t>
            </a:r>
            <a:r>
              <a:rPr lang="es-ES" sz="2800" dirty="0">
                <a:solidFill>
                  <a:prstClr val="black"/>
                </a:solidFill>
              </a:rPr>
              <a:t> de 2011</a:t>
            </a:r>
            <a:r>
              <a:rPr lang="es-ES" sz="2800" dirty="0" smtClean="0">
                <a:solidFill>
                  <a:prstClr val="black"/>
                </a:solidFill>
              </a:rPr>
              <a:t>)</a:t>
            </a:r>
          </a:p>
          <a:p>
            <a:pPr lvl="1"/>
            <a:endParaRPr lang="es-ES" sz="2800" dirty="0">
              <a:solidFill>
                <a:prstClr val="black"/>
              </a:solidFill>
            </a:endParaRPr>
          </a:p>
          <a:p>
            <a:pPr lvl="1"/>
            <a:r>
              <a:rPr lang="es-ES" sz="1200" dirty="0" smtClean="0">
                <a:solidFill>
                  <a:prstClr val="black"/>
                </a:solidFill>
              </a:rPr>
              <a:t>CNCP (Catálogo Nacional de Cualificaciones Profesionales)</a:t>
            </a:r>
            <a:endParaRPr lang="es-E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9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3104" y="548680"/>
            <a:ext cx="8095360" cy="551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300"/>
              </a:spcAft>
            </a:pPr>
            <a:r>
              <a:rPr lang="es-ES" b="1" dirty="0" smtClean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CUALIFICACIÓN PROFESIONALDE INFORMACIÓN JUVENIL</a:t>
            </a:r>
          </a:p>
          <a:p>
            <a:pPr lvl="1" algn="just">
              <a:lnSpc>
                <a:spcPct val="130000"/>
              </a:lnSpc>
              <a:spcAft>
                <a:spcPts val="300"/>
              </a:spcAft>
            </a:pPr>
            <a:r>
              <a:rPr lang="es-ES" b="1" dirty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TASOCT</a:t>
            </a:r>
          </a:p>
          <a:p>
            <a:pPr lvl="1" algn="just">
              <a:lnSpc>
                <a:spcPct val="130000"/>
              </a:lnSpc>
              <a:spcAft>
                <a:spcPts val="300"/>
              </a:spcAft>
            </a:pPr>
            <a:r>
              <a:rPr lang="es-ES" b="1" dirty="0" smtClean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CERTIFICADO DE PROFESIONALIDAD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AutoNum type="alphaUcParenR"/>
            </a:pPr>
            <a:r>
              <a:rPr lang="es-ES" b="1" dirty="0" smtClean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Procedimiento de reconocimiento de competencias.</a:t>
            </a:r>
          </a:p>
          <a:p>
            <a:pPr lvl="1" algn="just">
              <a:lnSpc>
                <a:spcPct val="130000"/>
              </a:lnSpc>
              <a:spcAft>
                <a:spcPts val="300"/>
              </a:spcAft>
            </a:pPr>
            <a:r>
              <a:rPr lang="es-ES" dirty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Experiencia laboral. 3 años + 2000 horas/ </a:t>
            </a:r>
          </a:p>
          <a:p>
            <a:pPr lvl="1" algn="just">
              <a:lnSpc>
                <a:spcPct val="130000"/>
              </a:lnSpc>
              <a:spcAft>
                <a:spcPts val="300"/>
              </a:spcAft>
            </a:pPr>
            <a:r>
              <a:rPr lang="es-ES" dirty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Formación </a:t>
            </a:r>
            <a:r>
              <a:rPr lang="es-ES" dirty="0" err="1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vias</a:t>
            </a:r>
            <a:r>
              <a:rPr lang="es-ES" dirty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 no formales: 300 horas.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AutoNum type="alphaUcParenR"/>
            </a:pPr>
            <a:endParaRPr lang="es-ES" b="1" dirty="0">
              <a:solidFill>
                <a:srgbClr val="000000"/>
              </a:solidFill>
              <a:latin typeface="Californian FB"/>
              <a:ea typeface="Times New Roman"/>
              <a:cs typeface="Arial"/>
            </a:endParaRP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AutoNum type="alphaUcParenR"/>
            </a:pPr>
            <a:r>
              <a:rPr lang="es-ES" b="1" dirty="0" smtClean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Formación</a:t>
            </a:r>
          </a:p>
          <a:p>
            <a:pPr lvl="1" algn="just">
              <a:lnSpc>
                <a:spcPct val="130000"/>
              </a:lnSpc>
              <a:spcAft>
                <a:spcPts val="300"/>
              </a:spcAft>
            </a:pPr>
            <a:r>
              <a:rPr lang="es-ES" dirty="0" smtClean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Curso </a:t>
            </a:r>
            <a:r>
              <a:rPr lang="es-ES" dirty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de 480 </a:t>
            </a:r>
            <a:r>
              <a:rPr lang="es-ES" dirty="0" smtClean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horas (360+un </a:t>
            </a:r>
            <a:r>
              <a:rPr lang="es-ES" dirty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módulo de prácticas profesionales no laborales de Información juvenil de una duración de 120 </a:t>
            </a:r>
            <a:r>
              <a:rPr lang="es-ES" dirty="0" smtClean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horas).</a:t>
            </a:r>
            <a:endParaRPr lang="es-ES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30000"/>
              </a:lnSpc>
              <a:spcAft>
                <a:spcPts val="300"/>
              </a:spcAft>
            </a:pPr>
            <a:r>
              <a:rPr lang="es-ES" b="1" dirty="0" smtClean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Destinatarios</a:t>
            </a:r>
            <a:r>
              <a:rPr lang="es-ES" dirty="0" smtClean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: Jóvenes </a:t>
            </a:r>
            <a:r>
              <a:rPr lang="es-ES" dirty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desempleados de 16 a 30 años inscritos como demandantes de ocupación. </a:t>
            </a:r>
            <a:endParaRPr lang="es-ES" dirty="0" smtClean="0">
              <a:solidFill>
                <a:srgbClr val="000000"/>
              </a:solidFill>
              <a:latin typeface="Californian FB"/>
              <a:ea typeface="Times New Roman"/>
              <a:cs typeface="Arial"/>
            </a:endParaRPr>
          </a:p>
          <a:p>
            <a:pPr algn="just">
              <a:lnSpc>
                <a:spcPct val="130000"/>
              </a:lnSpc>
              <a:spcAft>
                <a:spcPts val="300"/>
              </a:spcAft>
            </a:pPr>
            <a:r>
              <a:rPr lang="es-ES" dirty="0" smtClean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Se </a:t>
            </a:r>
            <a:r>
              <a:rPr lang="es-ES" dirty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reserva un  20%de las plazas a jóvenes ocupados. La matrícula es </a:t>
            </a:r>
            <a:r>
              <a:rPr lang="es-ES" dirty="0" err="1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gratuíta</a:t>
            </a:r>
            <a:r>
              <a:rPr lang="es-ES" dirty="0">
                <a:solidFill>
                  <a:srgbClr val="000000"/>
                </a:solidFill>
                <a:latin typeface="Californian FB"/>
                <a:ea typeface="Times New Roman"/>
                <a:cs typeface="Arial"/>
              </a:rPr>
              <a:t> y el número máximo de alumnos son 20.</a:t>
            </a:r>
            <a:endParaRPr lang="es-ES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52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8856984" cy="6725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5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Cambria"/>
                <a:ea typeface="Calibri"/>
              </a:rPr>
              <a:t>CERTIFICADO DE PROFESIONALIDAD DE INFORMACIÓN JUVENIL</a:t>
            </a:r>
            <a:endParaRPr lang="es-ES" sz="2800" dirty="0">
              <a:latin typeface="Arial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Cambria"/>
                <a:ea typeface="Calibri"/>
              </a:rPr>
              <a:t>Familia profesional: </a:t>
            </a:r>
            <a:r>
              <a:rPr lang="es-ES" dirty="0">
                <a:solidFill>
                  <a:srgbClr val="000000"/>
                </a:solidFill>
                <a:latin typeface="Cambria"/>
                <a:ea typeface="Calibri"/>
              </a:rPr>
              <a:t>Servicios Socioculturales y a la Comunidad</a:t>
            </a:r>
            <a:endParaRPr lang="es-ES" sz="2800" dirty="0">
              <a:latin typeface="Arial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Cambria"/>
                <a:ea typeface="Calibri"/>
              </a:rPr>
              <a:t>Nivel de cualificación profesional: </a:t>
            </a:r>
            <a:r>
              <a:rPr lang="es-ES" dirty="0">
                <a:solidFill>
                  <a:srgbClr val="000000"/>
                </a:solidFill>
                <a:latin typeface="Cambria"/>
                <a:ea typeface="Calibri"/>
              </a:rPr>
              <a:t>3</a:t>
            </a:r>
            <a:endParaRPr lang="es-ES" sz="2800" dirty="0">
              <a:latin typeface="Arial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Cambria"/>
                <a:ea typeface="Calibri"/>
              </a:rPr>
              <a:t>Cualificación profesional de referencia:</a:t>
            </a:r>
            <a:endParaRPr lang="es-ES" sz="2800" dirty="0">
              <a:latin typeface="Arial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Cambria"/>
                <a:ea typeface="Calibri"/>
              </a:rPr>
              <a:t>SSC567_3. Información Juvenil (RD 567/2011, de 20 de abril</a:t>
            </a:r>
            <a:r>
              <a:rPr lang="es-ES" dirty="0" smtClean="0">
                <a:solidFill>
                  <a:srgbClr val="000000"/>
                </a:solidFill>
                <a:latin typeface="Cambria"/>
                <a:ea typeface="Calibri"/>
              </a:rPr>
              <a:t>). BOE 10/12/2011.</a:t>
            </a:r>
          </a:p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Cambria"/>
                <a:ea typeface="Calibri"/>
              </a:rPr>
              <a:t>UC: </a:t>
            </a:r>
            <a:r>
              <a:rPr lang="es-ES" dirty="0">
                <a:solidFill>
                  <a:srgbClr val="000000"/>
                </a:solidFill>
                <a:latin typeface="Cambria"/>
                <a:ea typeface="Calibri"/>
              </a:rPr>
              <a:t>Cuatro. Duración de la formación asociada: 480 horas.</a:t>
            </a:r>
          </a:p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Cambria"/>
                <a:ea typeface="Calibri"/>
              </a:rPr>
              <a:t> </a:t>
            </a:r>
            <a:r>
              <a:rPr lang="es-ES" b="1" dirty="0" smtClean="0">
                <a:solidFill>
                  <a:srgbClr val="000000"/>
                </a:solidFill>
                <a:latin typeface="Cambria"/>
                <a:ea typeface="Calibri"/>
              </a:rPr>
              <a:t>Módulos formativos:</a:t>
            </a:r>
            <a:endParaRPr lang="es-ES" sz="2800" dirty="0" smtClean="0">
              <a:latin typeface="Arial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Cambria"/>
                <a:ea typeface="Calibri"/>
              </a:rPr>
              <a:t>Formación </a:t>
            </a:r>
            <a:r>
              <a:rPr lang="es-ES" dirty="0">
                <a:solidFill>
                  <a:srgbClr val="000000"/>
                </a:solidFill>
                <a:latin typeface="Cambria"/>
                <a:ea typeface="Calibri"/>
              </a:rPr>
              <a:t>para adquirir las competencias de las </a:t>
            </a:r>
            <a:r>
              <a:rPr lang="es-ES" dirty="0" smtClean="0">
                <a:solidFill>
                  <a:srgbClr val="000000"/>
                </a:solidFill>
                <a:latin typeface="Cambria"/>
                <a:ea typeface="Calibri"/>
              </a:rPr>
              <a:t>UC</a:t>
            </a:r>
          </a:p>
          <a:p>
            <a:pPr lvl="0" algn="just"/>
            <a:r>
              <a:rPr lang="es-ES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MF1874_3: Organización y gestión de servicios de información de interés para la juventud. (140 horas)</a:t>
            </a:r>
            <a:endParaRPr lang="es-ES" sz="2800" dirty="0">
              <a:solidFill>
                <a:prstClr val="black"/>
              </a:solidFill>
              <a:latin typeface="Arial"/>
              <a:ea typeface="Calibri"/>
            </a:endParaRPr>
          </a:p>
          <a:p>
            <a:pPr lvl="0" algn="just"/>
            <a:r>
              <a:rPr lang="es-ES" i="1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· UF1167: Análisis de la información juvenil en el contexto de las políticas de la juventud (40 horas)</a:t>
            </a:r>
            <a:endParaRPr lang="es-ES" sz="2800" dirty="0">
              <a:solidFill>
                <a:prstClr val="black"/>
              </a:solidFill>
              <a:latin typeface="Arial"/>
              <a:ea typeface="Calibri"/>
            </a:endParaRPr>
          </a:p>
          <a:p>
            <a:pPr lvl="0" algn="just"/>
            <a:r>
              <a:rPr lang="es-ES" i="1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· UF1168: Aplicación de metodologías de trabajo en la información juvenil (70 horas)</a:t>
            </a:r>
            <a:endParaRPr lang="es-ES" sz="2800" dirty="0">
              <a:solidFill>
                <a:prstClr val="black"/>
              </a:solidFill>
              <a:latin typeface="Arial"/>
              <a:ea typeface="Calibri"/>
            </a:endParaRPr>
          </a:p>
          <a:p>
            <a:pPr lvl="0" algn="just"/>
            <a:r>
              <a:rPr lang="es-ES" i="1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· UF1169: Aplicación de los procesos innovadores en los servicios de información juvenil (30 horas)</a:t>
            </a:r>
            <a:endParaRPr lang="es-ES" sz="2800" dirty="0">
              <a:solidFill>
                <a:prstClr val="black"/>
              </a:solidFill>
              <a:latin typeface="Arial"/>
              <a:ea typeface="Calibri"/>
            </a:endParaRPr>
          </a:p>
          <a:p>
            <a:pPr lvl="0" algn="just"/>
            <a:r>
              <a:rPr lang="es-ES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MF1875_3: Organización y gestión de acciones de dinamización de la información para jóvenes. (90 horas)</a:t>
            </a:r>
            <a:endParaRPr lang="es-ES" sz="2800" dirty="0">
              <a:solidFill>
                <a:prstClr val="black"/>
              </a:solidFill>
              <a:latin typeface="Arial"/>
              <a:ea typeface="Calibri"/>
            </a:endParaRPr>
          </a:p>
          <a:p>
            <a:pPr lvl="0" algn="just"/>
            <a:r>
              <a:rPr lang="es-ES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MF1876_3: Organización de acciones socioeducativas dirigidas a jóvenes en el marco de la educación no formal. (80 horas)</a:t>
            </a:r>
            <a:endParaRPr lang="es-ES" sz="2800" dirty="0">
              <a:solidFill>
                <a:prstClr val="black"/>
              </a:solidFill>
              <a:latin typeface="Arial"/>
              <a:ea typeface="Calibri"/>
            </a:endParaRPr>
          </a:p>
          <a:p>
            <a:pPr lvl="0" algn="just"/>
            <a:r>
              <a:rPr lang="es-ES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MF1023_3: Fomento y apoyo asociativo. (50 horas). Transversal. Relacionado con la UC: </a:t>
            </a:r>
            <a:r>
              <a:rPr lang="es-ES" dirty="0">
                <a:solidFill>
                  <a:srgbClr val="000000"/>
                </a:solidFill>
                <a:latin typeface="Cambria"/>
                <a:ea typeface="Calibri"/>
              </a:rPr>
              <a:t>UC1023_3: Intervenir, apoyar y acompañar en la creación y desarrollo del tejido asociativo.</a:t>
            </a:r>
            <a:endParaRPr lang="es-ES" sz="2800" dirty="0">
              <a:solidFill>
                <a:prstClr val="black"/>
              </a:solidFill>
              <a:latin typeface="Arial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MP0245: Módulo de prácticas profesionales no laborales de Información juvenil (120 horas</a:t>
            </a:r>
            <a:r>
              <a:rPr lang="es-ES" dirty="0" smtClean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).</a:t>
            </a:r>
            <a:endParaRPr lang="es-E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972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557611" y="476672"/>
            <a:ext cx="8028384" cy="5584508"/>
          </a:xfrm>
          <a:custGeom>
            <a:avLst/>
            <a:gdLst>
              <a:gd name="T0" fmla="*/ 3833814 w 7667628"/>
              <a:gd name="T1" fmla="*/ 0 h 4494211"/>
              <a:gd name="T2" fmla="*/ 7667628 w 7667628"/>
              <a:gd name="T3" fmla="*/ 2247106 h 4494211"/>
              <a:gd name="T4" fmla="*/ 3833814 w 7667628"/>
              <a:gd name="T5" fmla="*/ 4494211 h 4494211"/>
              <a:gd name="T6" fmla="*/ 0 w 7667628"/>
              <a:gd name="T7" fmla="*/ 2247106 h 4494211"/>
              <a:gd name="T8" fmla="*/ 3833810 w 7667628"/>
              <a:gd name="T9" fmla="*/ 0 h 4494211"/>
              <a:gd name="T10" fmla="*/ 7667620 w 7667628"/>
              <a:gd name="T11" fmla="*/ 2247112 h 4494211"/>
              <a:gd name="T12" fmla="*/ 3833810 w 7667628"/>
              <a:gd name="T13" fmla="*/ 4494219 h 4494211"/>
              <a:gd name="T14" fmla="*/ 0 w 7667628"/>
              <a:gd name="T15" fmla="*/ 2247112 h 449421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219392 w 7667628"/>
              <a:gd name="T25" fmla="*/ 219392 h 4494211"/>
              <a:gd name="T26" fmla="*/ 7448236 w 7667628"/>
              <a:gd name="T27" fmla="*/ 4274819 h 44942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67628" h="4494211">
                <a:moveTo>
                  <a:pt x="749035" y="0"/>
                </a:moveTo>
                <a:lnTo>
                  <a:pt x="749034" y="0"/>
                </a:lnTo>
                <a:cubicBezTo>
                  <a:pt x="749034" y="0"/>
                  <a:pt x="749034" y="0"/>
                  <a:pt x="749034" y="0"/>
                </a:cubicBezTo>
                <a:cubicBezTo>
                  <a:pt x="335353" y="0"/>
                  <a:pt x="-1" y="335354"/>
                  <a:pt x="-1" y="749035"/>
                </a:cubicBezTo>
                <a:lnTo>
                  <a:pt x="0" y="3745177"/>
                </a:lnTo>
                <a:cubicBezTo>
                  <a:pt x="0" y="3745177"/>
                  <a:pt x="0" y="3745177"/>
                  <a:pt x="0" y="3745177"/>
                </a:cubicBezTo>
                <a:cubicBezTo>
                  <a:pt x="0" y="4158857"/>
                  <a:pt x="335354" y="4494214"/>
                  <a:pt x="749035" y="4494214"/>
                </a:cubicBezTo>
                <a:lnTo>
                  <a:pt x="6918594" y="4494210"/>
                </a:lnTo>
                <a:cubicBezTo>
                  <a:pt x="7332274" y="4494210"/>
                  <a:pt x="7667630" y="4158857"/>
                  <a:pt x="7667630" y="3745177"/>
                </a:cubicBezTo>
                <a:lnTo>
                  <a:pt x="7667630" y="749035"/>
                </a:lnTo>
                <a:cubicBezTo>
                  <a:pt x="7667630" y="335354"/>
                  <a:pt x="7332274" y="0"/>
                  <a:pt x="6918594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s-ES" sz="2800" dirty="0">
                <a:latin typeface="+mj-lt"/>
                <a:cs typeface="Times New Roman" pitchFamily="18" charset="0"/>
              </a:rPr>
              <a:t>Denominación : </a:t>
            </a:r>
            <a:r>
              <a:rPr lang="es-ES" sz="2800" b="1" dirty="0">
                <a:latin typeface="+mj-lt"/>
              </a:rPr>
              <a:t>Información juvenil </a:t>
            </a:r>
            <a:endParaRPr lang="es-ES" sz="2800" dirty="0">
              <a:latin typeface="+mj-lt"/>
              <a:cs typeface="Times New Roman" pitchFamily="18" charset="0"/>
            </a:endParaRPr>
          </a:p>
          <a:p>
            <a:pPr marL="0" lvl="2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s-ES" sz="2800" dirty="0">
                <a:latin typeface="+mj-lt"/>
                <a:cs typeface="Times New Roman" pitchFamily="18" charset="0"/>
              </a:rPr>
              <a:t>   Código: </a:t>
            </a:r>
            <a:r>
              <a:rPr lang="es-ES" sz="2800" b="1" dirty="0">
                <a:latin typeface="+mj-lt"/>
              </a:rPr>
              <a:t>SSCE0109</a:t>
            </a:r>
            <a:endParaRPr lang="es-ES" sz="2800" dirty="0">
              <a:latin typeface="+mj-lt"/>
              <a:cs typeface="Times New Roman" pitchFamily="18" charset="0"/>
            </a:endParaRPr>
          </a:p>
          <a:p>
            <a:pPr marL="0" lvl="2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s-ES" sz="2800" dirty="0">
                <a:latin typeface="+mj-lt"/>
                <a:cs typeface="Times New Roman" pitchFamily="18" charset="0"/>
              </a:rPr>
              <a:t>   Familia Profesional: </a:t>
            </a:r>
            <a:r>
              <a:rPr lang="es-ES" sz="2800" b="1" dirty="0">
                <a:latin typeface="+mj-lt"/>
              </a:rPr>
              <a:t>S. S. y a la Comunidad</a:t>
            </a:r>
            <a:endParaRPr lang="es-ES" sz="2800" dirty="0">
              <a:latin typeface="+mj-lt"/>
              <a:cs typeface="Times New Roman" pitchFamily="18" charset="0"/>
            </a:endParaRPr>
          </a:p>
          <a:p>
            <a:pPr marL="0" lvl="2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s-ES" sz="2800" dirty="0">
                <a:latin typeface="+mj-lt"/>
                <a:cs typeface="Times New Roman" pitchFamily="18" charset="0"/>
              </a:rPr>
              <a:t>   Nivel de cualificación: </a:t>
            </a:r>
            <a:r>
              <a:rPr lang="es-ES" sz="2800" b="1" dirty="0">
                <a:latin typeface="+mj-lt"/>
              </a:rPr>
              <a:t>3</a:t>
            </a:r>
            <a:endParaRPr lang="es-ES" sz="2800" dirty="0">
              <a:latin typeface="+mj-lt"/>
              <a:cs typeface="Times New Roman" pitchFamily="18" charset="0"/>
            </a:endParaRPr>
          </a:p>
          <a:p>
            <a:pPr marL="0" lvl="2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s-ES" sz="2800" dirty="0">
                <a:latin typeface="+mj-lt"/>
                <a:cs typeface="Times New Roman" pitchFamily="18" charset="0"/>
              </a:rPr>
              <a:t>   Cualificación profesional de referencia:</a:t>
            </a:r>
          </a:p>
          <a:p>
            <a:pPr marL="0" lvl="2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s-ES" sz="2800" dirty="0">
                <a:latin typeface="+mj-lt"/>
                <a:cs typeface="Times New Roman" pitchFamily="18" charset="0"/>
              </a:rPr>
              <a:t>     </a:t>
            </a:r>
            <a:r>
              <a:rPr lang="es-ES" sz="2800" b="1" dirty="0">
                <a:latin typeface="+mj-lt"/>
              </a:rPr>
              <a:t>SSC567_3. </a:t>
            </a:r>
            <a:r>
              <a:rPr lang="es-ES" sz="2800" dirty="0">
                <a:latin typeface="+mj-lt"/>
                <a:ea typeface="Calibri"/>
                <a:cs typeface="Times New Roman"/>
              </a:rPr>
              <a:t>Información</a:t>
            </a:r>
            <a:r>
              <a:rPr lang="es-ES" sz="2800" b="1" dirty="0">
                <a:latin typeface="+mj-lt"/>
              </a:rPr>
              <a:t> Juvenil</a:t>
            </a:r>
          </a:p>
          <a:p>
            <a:pPr marL="0" lvl="2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latin typeface="+mj-lt"/>
              </a:rPr>
              <a:t>     (RD 567/2011, de 20 de abril)</a:t>
            </a:r>
            <a:endParaRPr lang="es-ES" sz="2800" dirty="0">
              <a:latin typeface="+mj-lt"/>
              <a:cs typeface="Times New Roman" pitchFamily="18" charset="0"/>
            </a:endParaRPr>
          </a:p>
          <a:p>
            <a:pPr marL="0" lvl="2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s-ES" sz="2800" dirty="0" smtClean="0">
                <a:latin typeface="+mj-lt"/>
                <a:cs typeface="Times New Roman" pitchFamily="18" charset="0"/>
              </a:rPr>
              <a:t>Unidades </a:t>
            </a:r>
            <a:r>
              <a:rPr lang="es-ES" sz="2800" dirty="0">
                <a:latin typeface="+mj-lt"/>
                <a:cs typeface="Times New Roman" pitchFamily="18" charset="0"/>
              </a:rPr>
              <a:t>de </a:t>
            </a:r>
            <a:r>
              <a:rPr lang="es-ES" sz="2800" dirty="0" smtClean="0">
                <a:latin typeface="+mj-lt"/>
                <a:cs typeface="Times New Roman" pitchFamily="18" charset="0"/>
              </a:rPr>
              <a:t>competencia: 1874,1875,1876 y 1023</a:t>
            </a:r>
            <a:endParaRPr lang="es-ES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8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8568952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rgbClr val="000000"/>
                </a:solidFill>
                <a:latin typeface="Cambria"/>
                <a:ea typeface="Calibri"/>
              </a:rPr>
              <a:t> </a:t>
            </a:r>
            <a:endParaRPr lang="es-ES" sz="2800" dirty="0">
              <a:solidFill>
                <a:prstClr val="black"/>
              </a:solidFill>
              <a:latin typeface="Arial"/>
              <a:ea typeface="Calibri"/>
            </a:endParaRPr>
          </a:p>
          <a:p>
            <a:pPr lvl="0" algn="just"/>
            <a:r>
              <a:rPr lang="es-ES" sz="2800" b="1" dirty="0">
                <a:solidFill>
                  <a:srgbClr val="000000"/>
                </a:solidFill>
                <a:latin typeface="Cambria"/>
                <a:ea typeface="Calibri"/>
              </a:rPr>
              <a:t>Competencia </a:t>
            </a:r>
            <a:r>
              <a:rPr lang="es-ES" sz="2800" b="1" dirty="0" smtClean="0">
                <a:solidFill>
                  <a:srgbClr val="000000"/>
                </a:solidFill>
                <a:latin typeface="Cambria"/>
                <a:ea typeface="Calibri"/>
              </a:rPr>
              <a:t>general del informador juvenil:</a:t>
            </a:r>
            <a:endParaRPr lang="es-ES" sz="2800" dirty="0">
              <a:solidFill>
                <a:prstClr val="black"/>
              </a:solidFill>
              <a:latin typeface="Arial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8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Organizar y gestionar servicios de información para jóvenes que respondan a los intereses y necesidades de este sector de la población desarrollando acciones de información, orientación, dinamización de la información, promoviendo actividades socioeducativas en el marco de la educación no formal orientadas a hacer efectiva la igualdad de oportunidades y el desarrollo integral de los jóvenes como ciudadanos en el contexto de una sociedad democrática.</a:t>
            </a:r>
            <a:endParaRPr lang="es-ES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Ocupación:</a:t>
            </a:r>
            <a:r>
              <a:rPr lang="es-ES" sz="28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 Informador juvenil.</a:t>
            </a:r>
            <a:endParaRPr lang="es-ES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813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76672"/>
            <a:ext cx="820891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3200" b="1" dirty="0" smtClean="0">
                <a:solidFill>
                  <a:srgbClr val="000000"/>
                </a:solidFill>
                <a:ea typeface="Times New Roman"/>
                <a:cs typeface="Arial"/>
              </a:rPr>
              <a:t>CUALIFICACIONES  PROFESIONALES DEL TASOCT (Técnico Superior en Animación Sociocultural y Turística) 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Información </a:t>
            </a:r>
            <a:r>
              <a:rPr lang="es-ES" sz="3200" dirty="0">
                <a:solidFill>
                  <a:srgbClr val="000000"/>
                </a:solidFill>
                <a:ea typeface="Times New Roman"/>
                <a:cs typeface="Arial"/>
              </a:rPr>
              <a:t>J</a:t>
            </a:r>
            <a:r>
              <a:rPr lang="es-ES" sz="32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uvenil</a:t>
            </a:r>
            <a:r>
              <a:rPr lang="es-ES" sz="3200" dirty="0">
                <a:solidFill>
                  <a:srgbClr val="000000"/>
                </a:solidFill>
                <a:ea typeface="Times New Roman"/>
                <a:cs typeface="Arial"/>
              </a:rPr>
              <a:t>.</a:t>
            </a:r>
            <a:endParaRPr lang="es-ES" sz="3200" dirty="0" smtClean="0">
              <a:solidFill>
                <a:srgbClr val="000000"/>
              </a:solidFill>
              <a:effectLst/>
              <a:ea typeface="Times New Roman"/>
              <a:cs typeface="Arial"/>
            </a:endParaRP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Dirección e coordinación de actividades de tempo libre educativo infantil e </a:t>
            </a:r>
            <a:r>
              <a:rPr lang="es-ES" sz="3200" dirty="0">
                <a:solidFill>
                  <a:srgbClr val="000000"/>
                </a:solidFill>
                <a:ea typeface="Times New Roman"/>
                <a:cs typeface="Arial"/>
              </a:rPr>
              <a:t>J</a:t>
            </a:r>
            <a:r>
              <a:rPr lang="es-ES" sz="32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uvenil.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Dinamización, programación Y Desarrollo de acciones culturales. 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Dinamización comunitaria.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Cualificación profesional incompleta de Animación turística.</a:t>
            </a:r>
          </a:p>
          <a:p>
            <a:pPr>
              <a:spcAft>
                <a:spcPts val="0"/>
              </a:spcAft>
            </a:pPr>
            <a:endParaRPr lang="es-ES" sz="24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i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es-ES" i="1" dirty="0">
                <a:latin typeface="Times New Roman"/>
                <a:ea typeface="Times New Roman"/>
                <a:cs typeface="Times New Roman"/>
              </a:rPr>
              <a:t>BOE del 27 de diciembre de 2011 y 31 de enero de 2013</a:t>
            </a:r>
            <a:r>
              <a:rPr lang="es-ES" i="1" dirty="0" smtClean="0">
                <a:latin typeface="Times New Roman"/>
                <a:ea typeface="Times New Roman"/>
                <a:cs typeface="Times New Roman"/>
              </a:rPr>
              <a:t>)</a:t>
            </a:r>
            <a:endParaRPr lang="es-ES" sz="24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971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260648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400" b="1" dirty="0" smtClean="0">
                <a:solidFill>
                  <a:prstClr val="black"/>
                </a:solidFill>
              </a:rPr>
              <a:t>EDUCACIÓN NO FORMAL A NIVEL UNIVERSITARIO: </a:t>
            </a:r>
          </a:p>
          <a:p>
            <a:pPr lvl="1"/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Master/Experto/Diploma </a:t>
            </a:r>
            <a:r>
              <a:rPr lang="es-ES" sz="2800" dirty="0">
                <a:solidFill>
                  <a:srgbClr val="000000"/>
                </a:solidFill>
                <a:ea typeface="Times New Roman"/>
                <a:cs typeface="Arial"/>
              </a:rPr>
              <a:t>en </a:t>
            </a:r>
            <a:r>
              <a:rPr lang="es-ES" sz="2800" dirty="0" err="1">
                <a:solidFill>
                  <a:srgbClr val="000000"/>
                </a:solidFill>
                <a:ea typeface="Times New Roman"/>
                <a:cs typeface="Arial"/>
              </a:rPr>
              <a:t>xuventude</a:t>
            </a:r>
            <a:r>
              <a:rPr lang="es-ES" sz="2800" dirty="0">
                <a:solidFill>
                  <a:srgbClr val="000000"/>
                </a:solidFill>
                <a:ea typeface="Times New Roman"/>
                <a:cs typeface="Arial"/>
              </a:rPr>
              <a:t> </a:t>
            </a:r>
            <a:endParaRPr lang="es-ES" sz="2800" dirty="0" smtClean="0">
              <a:solidFill>
                <a:srgbClr val="000000"/>
              </a:solidFill>
              <a:ea typeface="Times New Roman"/>
              <a:cs typeface="Arial"/>
            </a:endParaRPr>
          </a:p>
          <a:p>
            <a:pPr lvl="1"/>
            <a:endParaRPr lang="es-ES" sz="2800" dirty="0">
              <a:solidFill>
                <a:srgbClr val="000000"/>
              </a:solidFill>
              <a:ea typeface="Times New Roman"/>
              <a:cs typeface="Arial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ea typeface="Times New Roman"/>
                <a:cs typeface="Arial"/>
              </a:rPr>
              <a:t>Master 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y </a:t>
            </a:r>
            <a:r>
              <a:rPr lang="es-ES" sz="2800" dirty="0">
                <a:solidFill>
                  <a:srgbClr val="000000"/>
                </a:solidFill>
                <a:ea typeface="Times New Roman"/>
                <a:cs typeface="Arial"/>
              </a:rPr>
              <a:t>Experto en </a:t>
            </a:r>
            <a:r>
              <a:rPr lang="es-ES" sz="2800" dirty="0" err="1" smtClean="0">
                <a:solidFill>
                  <a:srgbClr val="000000"/>
                </a:solidFill>
                <a:ea typeface="Times New Roman"/>
                <a:cs typeface="Arial"/>
              </a:rPr>
              <a:t>Juventude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 y </a:t>
            </a:r>
            <a:r>
              <a:rPr lang="es-ES" sz="2800" dirty="0" err="1" smtClean="0">
                <a:solidFill>
                  <a:srgbClr val="000000"/>
                </a:solidFill>
                <a:ea typeface="Times New Roman"/>
                <a:cs typeface="Arial"/>
              </a:rPr>
              <a:t>Sociedade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. UNED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Experto en Servicios de Información </a:t>
            </a:r>
            <a:r>
              <a:rPr lang="es-ES" sz="2800" dirty="0" err="1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Xuvenil</a:t>
            </a:r>
            <a:r>
              <a:rPr lang="es-ES" sz="28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 e Información al Ciudadano. USAL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Máster iberoamericano en servicios de información, juventud </a:t>
            </a:r>
            <a:r>
              <a:rPr lang="es-ES" sz="24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y desarrollo </a:t>
            </a:r>
            <a:r>
              <a:rPr lang="es-ES" sz="2800" dirty="0" smtClean="0">
                <a:solidFill>
                  <a:srgbClr val="000000"/>
                </a:solidFill>
                <a:effectLst/>
                <a:ea typeface="Times New Roman"/>
                <a:cs typeface="Arial"/>
              </a:rPr>
              <a:t>comunitario en nuevas  tecnologías. USAL</a:t>
            </a:r>
            <a:endParaRPr lang="es-ES" sz="2800" dirty="0">
              <a:solidFill>
                <a:srgbClr val="000000"/>
              </a:solidFill>
              <a:ea typeface="Times New Roman"/>
              <a:cs typeface="Arial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ea typeface="Times New Roman"/>
                <a:cs typeface="Arial"/>
              </a:rPr>
              <a:t>Certificado 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en gestión da información </a:t>
            </a:r>
            <a:r>
              <a:rPr lang="es-ES" sz="2800" dirty="0" err="1" smtClean="0">
                <a:solidFill>
                  <a:srgbClr val="000000"/>
                </a:solidFill>
                <a:ea typeface="Times New Roman"/>
                <a:cs typeface="Arial"/>
              </a:rPr>
              <a:t>xuvenil</a:t>
            </a:r>
            <a:r>
              <a:rPr lang="es-ES" sz="2800" dirty="0">
                <a:solidFill>
                  <a:srgbClr val="000000"/>
                </a:solidFill>
                <a:ea typeface="Times New Roman"/>
                <a:cs typeface="Arial"/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ea typeface="Times New Roman"/>
                <a:cs typeface="Arial"/>
              </a:rPr>
              <a:t>Diploma de especialización profesional universitario en coordinación 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e </a:t>
            </a:r>
            <a:r>
              <a:rPr lang="es-ES" sz="2800" dirty="0" err="1" smtClean="0">
                <a:solidFill>
                  <a:srgbClr val="000000"/>
                </a:solidFill>
                <a:ea typeface="Times New Roman"/>
                <a:cs typeface="Arial"/>
              </a:rPr>
              <a:t>xestión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 </a:t>
            </a:r>
            <a:r>
              <a:rPr lang="es-ES" sz="2800" dirty="0">
                <a:solidFill>
                  <a:srgbClr val="000000"/>
                </a:solidFill>
                <a:ea typeface="Times New Roman"/>
                <a:cs typeface="Arial"/>
              </a:rPr>
              <a:t>de programas 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e </a:t>
            </a:r>
            <a:r>
              <a:rPr lang="es-ES" sz="2800" dirty="0" err="1" smtClean="0">
                <a:solidFill>
                  <a:srgbClr val="000000"/>
                </a:solidFill>
                <a:ea typeface="Times New Roman"/>
                <a:cs typeface="Arial"/>
              </a:rPr>
              <a:t>servizos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 </a:t>
            </a:r>
            <a:r>
              <a:rPr lang="es-ES" sz="2800" dirty="0">
                <a:solidFill>
                  <a:srgbClr val="000000"/>
                </a:solidFill>
                <a:ea typeface="Times New Roman"/>
                <a:cs typeface="Arial"/>
              </a:rPr>
              <a:t>para 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a </a:t>
            </a:r>
            <a:r>
              <a:rPr lang="es-ES" sz="2800" dirty="0" err="1" smtClean="0">
                <a:solidFill>
                  <a:srgbClr val="000000"/>
                </a:solidFill>
                <a:ea typeface="Times New Roman"/>
                <a:cs typeface="Arial"/>
              </a:rPr>
              <a:t>xuventude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.</a:t>
            </a:r>
            <a:endParaRPr lang="es-ES" sz="2800" dirty="0">
              <a:solidFill>
                <a:srgbClr val="000000"/>
              </a:solidFill>
              <a:ea typeface="Times New Roman"/>
              <a:cs typeface="Arial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ea typeface="Times New Roman"/>
                <a:cs typeface="Arial"/>
              </a:rPr>
              <a:t>Master en Estudios 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Y  </a:t>
            </a:r>
            <a:r>
              <a:rPr lang="es-ES" sz="2800" dirty="0">
                <a:solidFill>
                  <a:srgbClr val="000000"/>
                </a:solidFill>
                <a:ea typeface="Times New Roman"/>
                <a:cs typeface="Arial"/>
              </a:rPr>
              <a:t>Políticas de </a:t>
            </a:r>
            <a:r>
              <a:rPr lang="es-ES" sz="2800" dirty="0" smtClean="0">
                <a:solidFill>
                  <a:srgbClr val="000000"/>
                </a:solidFill>
                <a:ea typeface="Times New Roman"/>
                <a:cs typeface="Arial"/>
              </a:rPr>
              <a:t>Xuventude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s-E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1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s-ES" sz="2800" dirty="0" smtClean="0"/>
              <a:t>LA CUALIFICACIÓN PROFESIONAL DE LA INFORMACIÓN JUVENIL</a:t>
            </a:r>
          </a:p>
          <a:p>
            <a:endParaRPr lang="es-ES" dirty="0"/>
          </a:p>
          <a:p>
            <a:pPr algn="ctr"/>
            <a:r>
              <a:rPr lang="es-ES" sz="1800" i="1" dirty="0" err="1" smtClean="0"/>
              <a:t>Suso</a:t>
            </a:r>
            <a:r>
              <a:rPr lang="es-ES" sz="1800" i="1" dirty="0" smtClean="0"/>
              <a:t> Antelo </a:t>
            </a:r>
            <a:r>
              <a:rPr lang="es-ES" sz="1800" i="1" dirty="0"/>
              <a:t>G</a:t>
            </a:r>
            <a:r>
              <a:rPr lang="es-ES" sz="1800" i="1" dirty="0" smtClean="0"/>
              <a:t>arcía</a:t>
            </a:r>
          </a:p>
          <a:p>
            <a:pPr algn="ctr"/>
            <a:r>
              <a:rPr lang="es-ES" sz="1800" i="1" dirty="0" smtClean="0"/>
              <a:t>Mollina, 17 de junio de 2013</a:t>
            </a:r>
            <a:endParaRPr lang="es-ES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9952"/>
            <a:ext cx="4618738" cy="54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6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9928" y="83671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prstClr val="black"/>
                </a:solidFill>
              </a:rPr>
              <a:t>Títulos e certificados en la educación </a:t>
            </a:r>
            <a:r>
              <a:rPr lang="es-ES" sz="3200" b="1" dirty="0">
                <a:solidFill>
                  <a:prstClr val="black"/>
                </a:solidFill>
              </a:rPr>
              <a:t>formal </a:t>
            </a:r>
            <a:r>
              <a:rPr lang="es-ES" sz="3200" b="1" dirty="0" smtClean="0">
                <a:solidFill>
                  <a:prstClr val="black"/>
                </a:solidFill>
              </a:rPr>
              <a:t>en el  </a:t>
            </a:r>
            <a:r>
              <a:rPr lang="es-ES" sz="3200" b="1" dirty="0">
                <a:solidFill>
                  <a:prstClr val="black"/>
                </a:solidFill>
              </a:rPr>
              <a:t>ámbito </a:t>
            </a:r>
            <a:r>
              <a:rPr lang="es-ES" sz="3200" b="1" dirty="0" smtClean="0">
                <a:solidFill>
                  <a:prstClr val="black"/>
                </a:solidFill>
              </a:rPr>
              <a:t>de juventud</a:t>
            </a:r>
          </a:p>
          <a:p>
            <a:endParaRPr lang="es-ES" sz="3200" b="1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3200" b="1" dirty="0" smtClean="0"/>
              <a:t>TASOCT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3200" b="1" dirty="0" smtClean="0"/>
              <a:t>MASTER EN </a:t>
            </a:r>
            <a:r>
              <a:rPr lang="es-ES" sz="3200" b="1" dirty="0"/>
              <a:t>J</a:t>
            </a:r>
            <a:r>
              <a:rPr lang="es-ES" sz="3200" b="1" dirty="0" smtClean="0"/>
              <a:t>UVENTUDE </a:t>
            </a:r>
            <a:r>
              <a:rPr lang="es-ES" sz="3200" b="1" dirty="0"/>
              <a:t>Y</a:t>
            </a:r>
            <a:r>
              <a:rPr lang="es-ES" sz="3200" b="1" dirty="0" smtClean="0"/>
              <a:t> SOCIEDAD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3200" b="1" dirty="0" smtClean="0"/>
              <a:t>MASTER EN ESTUDOS DE JUVENTUD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051456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11560" y="1507669"/>
            <a:ext cx="8136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0000"/>
                </a:solidFill>
                <a:latin typeface="Tahoma"/>
              </a:rPr>
              <a:t>Informador juvenil</a:t>
            </a:r>
          </a:p>
          <a:p>
            <a:endParaRPr lang="es-ES" sz="3200" dirty="0" smtClean="0">
              <a:solidFill>
                <a:srgbClr val="000000"/>
              </a:solidFill>
              <a:latin typeface="Tahoma"/>
            </a:endParaRPr>
          </a:p>
          <a:p>
            <a:r>
              <a:rPr lang="es-ES" sz="3200" b="1" dirty="0" smtClean="0">
                <a:solidFill>
                  <a:srgbClr val="000000"/>
                </a:solidFill>
                <a:latin typeface="Tahoma"/>
              </a:rPr>
              <a:t>CUALIFICACION PROFESIONAL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latin typeface="Tahoma"/>
              </a:rPr>
              <a:t>Certificado de profesionalidad en información juvenil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latin typeface="Tahoma"/>
              </a:rPr>
              <a:t>Titulo de TASOC</a:t>
            </a:r>
          </a:p>
          <a:p>
            <a:endParaRPr lang="es-ES" sz="3200" dirty="0" smtClean="0">
              <a:solidFill>
                <a:srgbClr val="000000"/>
              </a:solidFill>
              <a:latin typeface="Tahoma"/>
            </a:endParaRPr>
          </a:p>
          <a:p>
            <a:r>
              <a:rPr lang="es-ES" sz="3200" dirty="0" smtClean="0">
                <a:solidFill>
                  <a:srgbClr val="000000"/>
                </a:solidFill>
                <a:latin typeface="Tahoma"/>
              </a:rPr>
              <a:t>Normativa de cada Comunidad autónoma. </a:t>
            </a:r>
          </a:p>
          <a:p>
            <a:endParaRPr lang="es-ES" dirty="0">
              <a:solidFill>
                <a:srgbClr val="000000"/>
              </a:solidFill>
              <a:effectLst/>
              <a:latin typeface="Tahoma"/>
            </a:endParaRPr>
          </a:p>
          <a:p>
            <a:endParaRPr lang="es-ES" dirty="0">
              <a:solidFill>
                <a:srgbClr val="000000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28094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74350" y="836712"/>
            <a:ext cx="8496944" cy="514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b="1" dirty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LA CUALIFICACIÓN PROFESIONAL  EN DIRECCIÓN Y COORDINACIÓN DE ACTIVIDADES DE TIEMPO LIBRE EDUCATIVO INFANTIL Y </a:t>
            </a:r>
            <a:r>
              <a:rPr lang="es-ES_tradnl" b="1" dirty="0" smtClean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JUVENIL</a:t>
            </a:r>
            <a:endParaRPr lang="es-ES" b="1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TASOCT</a:t>
            </a:r>
            <a:endParaRPr lang="es-ES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CERTIFICADO DE </a:t>
            </a:r>
            <a:r>
              <a:rPr lang="es-ES_tradnl" dirty="0" smtClean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PROFESIONALIDAD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b="1" dirty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Ocupaciones y puestos de trabajo</a:t>
            </a:r>
            <a:endParaRPr lang="es-ES" sz="1600" dirty="0"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dirty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Director/a o Coordinador/a de tiempo libre educativo infantil y juvenil; </a:t>
            </a:r>
            <a:endParaRPr lang="es-ES" sz="1600" dirty="0"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dirty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Responsable de proyectos de tiempo libre educativo infantil y juvenil; </a:t>
            </a:r>
            <a:endParaRPr lang="es-ES" sz="1600" dirty="0"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dirty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Coordinador/a de campamentos, de albergues de juventud, de casas de colonias, de granjas-escuelas, de aulas de casas de juventud y escuelas de naturaleza; </a:t>
            </a:r>
            <a:endParaRPr lang="es-ES" sz="1600" dirty="0"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dirty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Director/a de campamentos, de albergues de juventud, de casas de colonias, de granjas-escuelas, de aulas de casas de juventud y escuelas de naturaleza; </a:t>
            </a:r>
            <a:endParaRPr lang="es-ES" sz="1600" dirty="0">
              <a:ea typeface="Calibri"/>
              <a:cs typeface="Times New Roman"/>
            </a:endParaRPr>
          </a:p>
          <a:p>
            <a:r>
              <a:rPr lang="es-ES_tradnl" dirty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Coordinador/a de actividades para curriculares en el marco escolar o Director/a de actividades para curriculares en el marco escolar</a:t>
            </a:r>
            <a:endParaRPr lang="es-ES_tradnl" b="1" dirty="0">
              <a:solidFill>
                <a:srgbClr val="000000"/>
              </a:solidFill>
              <a:latin typeface="Californian FB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endParaRPr lang="es-E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9547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692696"/>
            <a:ext cx="8352928" cy="6012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1600" b="1" dirty="0">
                <a:latin typeface="Californian FB"/>
                <a:ea typeface="Calibri"/>
                <a:cs typeface="Times New Roman"/>
              </a:rPr>
              <a:t>EL CERTIFICADO DE PROFESIONALIDAD EN DIRECCIÓN Y COORDINACIÓN DE ACTIVIDADES DE TIEMPO LIBRE EDUCATIVO INFANTIL Y JUVENIL</a:t>
            </a:r>
            <a:endParaRPr lang="es-ES" sz="1600" b="1" dirty="0"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b="1" dirty="0">
                <a:latin typeface="Californian FB"/>
                <a:ea typeface="Times New Roman"/>
                <a:cs typeface="Times New Roman"/>
              </a:rPr>
              <a:t>Módulos </a:t>
            </a:r>
            <a:r>
              <a:rPr lang="es-ES_tradnl" b="1" dirty="0" smtClean="0">
                <a:latin typeface="Californian FB"/>
                <a:ea typeface="Times New Roman"/>
                <a:cs typeface="Times New Roman"/>
              </a:rPr>
              <a:t>formativos. </a:t>
            </a:r>
            <a:r>
              <a:rPr lang="es-ES_tradnl" b="1" dirty="0">
                <a:latin typeface="Californian FB"/>
                <a:ea typeface="Times New Roman"/>
                <a:cs typeface="Times New Roman"/>
              </a:rPr>
              <a:t>Duración: 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de 410 horas</a:t>
            </a:r>
            <a:endParaRPr lang="es-ES" sz="1600" dirty="0"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i="1" dirty="0">
                <a:latin typeface="Californian FB"/>
                <a:ea typeface="Times New Roman"/>
                <a:cs typeface="Times New Roman"/>
              </a:rPr>
              <a:t>Planificación, organización, gestión y evaluación de proyectos educativos de tiempo libre infantil y juvenil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, es de nivel 3. Está asociado a la UC “</a:t>
            </a:r>
            <a:r>
              <a:rPr lang="es-ES_tradnl" b="1" dirty="0">
                <a:latin typeface="Californian FB"/>
                <a:ea typeface="Times New Roman"/>
                <a:cs typeface="Times New Roman"/>
              </a:rPr>
              <a:t>Planificar, organizar, gestionar y evaluar proyectos de tiempo libre educativo”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 y tiene una duración de 120 horas.</a:t>
            </a:r>
            <a:endParaRPr lang="es-ES" sz="1600" dirty="0"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i="1" dirty="0">
                <a:latin typeface="Californian FB"/>
                <a:ea typeface="Times New Roman"/>
                <a:cs typeface="Times New Roman"/>
              </a:rPr>
              <a:t>Coordinación y dinamización del equipo de monitores de tiempo libre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, también de nivel 3, está asociado a la UC </a:t>
            </a:r>
            <a:r>
              <a:rPr lang="es-ES_tradnl" b="1" dirty="0">
                <a:latin typeface="Californian FB"/>
                <a:ea typeface="Times New Roman"/>
                <a:cs typeface="Times New Roman"/>
              </a:rPr>
              <a:t>“Generar equipos de personal monitor, dinamizándolos y supervisándolos en proyectos educativos de tiempo libre infantil y juvenil”. 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Tiene una duración de 90 horas.</a:t>
            </a:r>
            <a:endParaRPr lang="es-ES" sz="1600" dirty="0"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i="1" dirty="0">
                <a:latin typeface="Californian FB"/>
                <a:ea typeface="Times New Roman"/>
                <a:cs typeface="Times New Roman"/>
              </a:rPr>
              <a:t>Procesos grupales y educativos en el tiempo libre infantil y juvenil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, es un módulo  formativo de nivel 2. Está asociado a la </a:t>
            </a:r>
            <a:r>
              <a:rPr lang="es-ES_tradnl" b="1" dirty="0">
                <a:latin typeface="Californian FB"/>
                <a:ea typeface="Times New Roman"/>
                <a:cs typeface="Times New Roman"/>
              </a:rPr>
              <a:t>UC “Actuar en procesos grupales considerando el comportamiento y las características evolutivas de la infancia y juventud”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. Tiene una duración de 60 horas. </a:t>
            </a:r>
            <a:endParaRPr lang="es-ES" sz="1600" dirty="0"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i="1" dirty="0">
                <a:latin typeface="Californian FB"/>
                <a:ea typeface="Times New Roman"/>
                <a:cs typeface="Times New Roman"/>
              </a:rPr>
              <a:t>Técnicas y recursos de animación en actividades de tiempo libre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, también de nivel 2, está asociado a la UC </a:t>
            </a:r>
            <a:r>
              <a:rPr lang="es-ES_tradnl" b="1" dirty="0">
                <a:latin typeface="Californian FB"/>
                <a:ea typeface="Times New Roman"/>
                <a:cs typeface="Times New Roman"/>
              </a:rPr>
              <a:t>“Emplear técnicas y recursos educativos de animación en el tiempo libre”.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 Tiene una duración de 120 horas</a:t>
            </a:r>
            <a:r>
              <a:rPr lang="es-ES_tradnl" dirty="0" smtClean="0">
                <a:latin typeface="Californian FB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sz="1600" dirty="0">
                <a:latin typeface="Californian FB"/>
                <a:ea typeface="Calibri"/>
                <a:cs typeface="Times New Roman"/>
              </a:rPr>
              <a:t>(BOE Núm. 309 Sábado 24 de diciembre de </a:t>
            </a:r>
            <a:r>
              <a:rPr lang="es-ES_tradnl" sz="1600" dirty="0" smtClean="0">
                <a:latin typeface="Californian FB"/>
                <a:ea typeface="Calibri"/>
                <a:cs typeface="Times New Roman"/>
              </a:rPr>
              <a:t>2011)</a:t>
            </a:r>
            <a:endParaRPr lang="es-ES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252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5496" y="260648"/>
            <a:ext cx="863497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Californian FB"/>
                <a:ea typeface="Times New Roman"/>
                <a:cs typeface="Times New Roman"/>
              </a:rPr>
              <a:t>CUALIFICACIÓN PROFESIONAL EN DINAMIZACIÓN DE ACTIVIDADES DE TIEMPO LIBRE EDUCATIVO </a:t>
            </a:r>
            <a:r>
              <a:rPr lang="es-ES_tradnl" b="1" dirty="0" smtClean="0">
                <a:latin typeface="Californian FB"/>
                <a:ea typeface="Times New Roman"/>
                <a:cs typeface="Times New Roman"/>
              </a:rPr>
              <a:t>INFANTIL</a:t>
            </a:r>
          </a:p>
          <a:p>
            <a:pPr algn="ctr"/>
            <a:endParaRPr lang="es-ES_tradnl" b="1" dirty="0">
              <a:latin typeface="Californian FB"/>
              <a:cs typeface="Times New Roman"/>
            </a:endParaRPr>
          </a:p>
          <a:p>
            <a:r>
              <a:rPr lang="es-ES_tradnl" b="1" dirty="0" smtClean="0">
                <a:latin typeface="Californian FB"/>
                <a:cs typeface="Times New Roman"/>
              </a:rPr>
              <a:t>Certificado de profesionalidad</a:t>
            </a:r>
          </a:p>
          <a:p>
            <a:endParaRPr lang="es-ES_tradnl" b="1" dirty="0" smtClean="0">
              <a:latin typeface="Californian FB"/>
              <a:cs typeface="Times New Roman"/>
            </a:endParaRPr>
          </a:p>
          <a:p>
            <a:r>
              <a:rPr lang="es-ES_tradnl" b="1" dirty="0" smtClean="0">
                <a:latin typeface="Californian FB"/>
                <a:cs typeface="Times New Roman"/>
              </a:rPr>
              <a:t>Ciclo formativo de grado medio </a:t>
            </a:r>
            <a:r>
              <a:rPr lang="es-ES" b="1" dirty="0" smtClean="0">
                <a:latin typeface="Californian FB"/>
                <a:cs typeface="Times New Roman"/>
              </a:rPr>
              <a:t>de </a:t>
            </a:r>
            <a:r>
              <a:rPr lang="es-ES" b="1" dirty="0">
                <a:latin typeface="Californian FB"/>
                <a:cs typeface="Times New Roman"/>
              </a:rPr>
              <a:t>Guía en el medio natural y en el tiempo libre </a:t>
            </a:r>
            <a:r>
              <a:rPr lang="es-ES" dirty="0">
                <a:latin typeface="Californian FB"/>
                <a:cs typeface="Times New Roman"/>
              </a:rPr>
              <a:t>(todavía es un borrador, ya que aún no se publicó en el BOE</a:t>
            </a:r>
            <a:r>
              <a:rPr lang="es-ES" dirty="0" smtClean="0">
                <a:latin typeface="Californian FB"/>
                <a:cs typeface="Times New Roman"/>
              </a:rPr>
              <a:t>).</a:t>
            </a:r>
          </a:p>
          <a:p>
            <a:endParaRPr lang="es-ES" dirty="0" smtClean="0">
              <a:latin typeface="Californian FB"/>
              <a:cs typeface="Times New Roman"/>
            </a:endParaRPr>
          </a:p>
          <a:p>
            <a:r>
              <a:rPr lang="es-ES" b="1" dirty="0">
                <a:latin typeface="Californian FB"/>
                <a:cs typeface="Times New Roman"/>
              </a:rPr>
              <a:t>Ocupaciones y puestos de trabajo </a:t>
            </a:r>
          </a:p>
          <a:p>
            <a:r>
              <a:rPr lang="es-ES" dirty="0">
                <a:latin typeface="Californian FB"/>
                <a:cs typeface="Times New Roman"/>
              </a:rPr>
              <a:t>Monitores de educación y tiempo libre.</a:t>
            </a:r>
          </a:p>
          <a:p>
            <a:r>
              <a:rPr lang="es-ES" dirty="0">
                <a:latin typeface="Californian FB"/>
                <a:cs typeface="Times New Roman"/>
              </a:rPr>
              <a:t>Monitor/a de tiempo libre educativo infantil y juvenil.</a:t>
            </a:r>
          </a:p>
          <a:p>
            <a:r>
              <a:rPr lang="es-ES" dirty="0">
                <a:latin typeface="Californian FB"/>
                <a:cs typeface="Times New Roman"/>
              </a:rPr>
              <a:t>Monitor/a de campamentos, de albergues de juventud, de casas de colonias, de granjas-escuelas, de aulas y escuelas de naturaleza.</a:t>
            </a:r>
          </a:p>
          <a:p>
            <a:r>
              <a:rPr lang="es-ES" dirty="0">
                <a:latin typeface="Californian FB"/>
                <a:cs typeface="Times New Roman"/>
              </a:rPr>
              <a:t>Monitor/a de actividades en el marco escolar</a:t>
            </a:r>
            <a:r>
              <a:rPr lang="es-ES" dirty="0" smtClean="0">
                <a:latin typeface="Californian FB"/>
                <a:cs typeface="Times New Roman"/>
              </a:rPr>
              <a:t>.</a:t>
            </a:r>
          </a:p>
          <a:p>
            <a:endParaRPr lang="es-ES" dirty="0">
              <a:latin typeface="Californian FB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b="1" dirty="0">
                <a:latin typeface="Californian FB"/>
                <a:ea typeface="Times New Roman"/>
                <a:cs typeface="Times New Roman"/>
              </a:rPr>
              <a:t>Competencia general</a:t>
            </a:r>
            <a:endParaRPr lang="es-ES" sz="1600" dirty="0"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_tradnl" dirty="0" smtClean="0">
                <a:latin typeface="Californian FB"/>
                <a:ea typeface="Times New Roman"/>
                <a:cs typeface="Times New Roman"/>
              </a:rPr>
              <a:t>Organizar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, dinamizar y evaluar actividades de tiempo libre educativo dirigidas a la infancia y la juventud, en el marco de la programación general de una organización, aplicando las técnicas específicas de animación grupal, incidiendo explícitamente en la educación en valores y atendiendo a las medidas básicas de seguridad y prevención de riesgos</a:t>
            </a:r>
            <a:r>
              <a:rPr lang="es-ES_tradnl" dirty="0" smtClean="0">
                <a:latin typeface="Californian FB"/>
                <a:ea typeface="Times New Roman"/>
                <a:cs typeface="Times New Roman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071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404664"/>
            <a:ext cx="8424936" cy="621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CERTIFICADO </a:t>
            </a:r>
            <a:r>
              <a:rPr lang="es-ES_tradnl" sz="2400" b="1" dirty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 PROFESIONAL  EN DINAMIZACIÓN DE ACTIVIDADES DE TIEMPO LIBRE EDUCATIVO INFANTIL Y JUVENIL</a:t>
            </a:r>
            <a:r>
              <a:rPr lang="es-ES_tradnl" sz="2400" b="1" dirty="0" smtClean="0">
                <a:solidFill>
                  <a:srgbClr val="000000"/>
                </a:solidFill>
                <a:latin typeface="Californian FB"/>
                <a:ea typeface="Times New Roman"/>
                <a:cs typeface="Times New Roman"/>
              </a:rPr>
              <a:t>. (BOE 10/12/2011)</a:t>
            </a:r>
            <a:endParaRPr lang="es-ES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b="1" dirty="0">
                <a:latin typeface="Californian FB"/>
                <a:ea typeface="Times New Roman"/>
                <a:cs typeface="Times New Roman"/>
              </a:rPr>
              <a:t>Duración de la formación asociada: 310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 horas. Consta de 3 UC de nivel 2. </a:t>
            </a:r>
            <a:endParaRPr lang="es-ES" sz="2800" dirty="0">
              <a:latin typeface="Arial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lang="es-ES" sz="2800" dirty="0">
              <a:latin typeface="Arial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s-ES_tradnl" b="1" dirty="0">
                <a:latin typeface="Californian FB"/>
                <a:ea typeface="Times New Roman"/>
                <a:cs typeface="Times New Roman"/>
              </a:rPr>
              <a:t>Relación de módulos formativos:</a:t>
            </a:r>
            <a:endParaRPr lang="es-ES" sz="2800" dirty="0">
              <a:latin typeface="Arial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b="1" dirty="0">
                <a:latin typeface="Californian FB"/>
                <a:ea typeface="Times New Roman"/>
                <a:cs typeface="Times New Roman"/>
              </a:rPr>
              <a:t>Actividades de educación en el tiempo libre infantil y juvenil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 con una duración de 60 horas, se corresponde con la UC: Organizar, dinamizar y evaluar actividades en el tiempo libre educativo infantil y juvenil.</a:t>
            </a:r>
            <a:endParaRPr lang="es-E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b="1" dirty="0">
                <a:latin typeface="Californian FB"/>
                <a:ea typeface="Times New Roman"/>
                <a:cs typeface="Times New Roman"/>
              </a:rPr>
              <a:t>Procesos grupales y educativos en el tiempo libre infantil y juvenil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 de 30 h.,  se corresponde con la UC: Actuar en procesos grupales considerando el comportamiento y las características evolutivas de la infancia y juventud.</a:t>
            </a:r>
            <a:endParaRPr lang="es-E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b="1" dirty="0">
                <a:latin typeface="Californian FB"/>
                <a:ea typeface="Times New Roman"/>
                <a:cs typeface="Times New Roman"/>
              </a:rPr>
              <a:t>Técnicas y recursos de animación en actividades de tiempo libre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, con una duración de 60 horas, se corresponde con la U.C.: Emplear técnicas y recursos educativos de animación en el tiempo libre.</a:t>
            </a:r>
            <a:endParaRPr lang="es-E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b="1" dirty="0">
                <a:latin typeface="Californian FB"/>
                <a:ea typeface="Times New Roman"/>
                <a:cs typeface="Times New Roman"/>
              </a:rPr>
              <a:t>Módulo de prácticas profesionales no laborales de Dinamización de actividades de tiempo libre educativo infantil y juvenil</a:t>
            </a:r>
            <a:r>
              <a:rPr lang="es-ES_tradnl" dirty="0">
                <a:latin typeface="Californian FB"/>
                <a:ea typeface="Times New Roman"/>
                <a:cs typeface="Times New Roman"/>
              </a:rPr>
              <a:t>  que tiene una duración de 160 horas.</a:t>
            </a:r>
            <a:endParaRPr lang="es-E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3883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1412776"/>
            <a:ext cx="5616624" cy="456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ea typeface="Calibri"/>
                <a:cs typeface="Times New Roman"/>
              </a:rPr>
              <a:t>¡¡</a:t>
            </a:r>
            <a:r>
              <a:rPr lang="es-ES" sz="2800" b="1" dirty="0" smtClean="0">
                <a:ea typeface="Calibri"/>
                <a:cs typeface="Times New Roman"/>
              </a:rPr>
              <a:t>Disfrutar de </a:t>
            </a:r>
            <a:r>
              <a:rPr lang="es-ES" sz="2800" b="1" dirty="0">
                <a:ea typeface="Calibri"/>
                <a:cs typeface="Times New Roman"/>
              </a:rPr>
              <a:t>vuestra estancia en este XV Encuentro y de la educación informal que </a:t>
            </a:r>
            <a:r>
              <a:rPr lang="es-ES" sz="2800" b="1" dirty="0" smtClean="0">
                <a:ea typeface="Calibri"/>
                <a:cs typeface="Times New Roman"/>
              </a:rPr>
              <a:t>vais </a:t>
            </a:r>
            <a:r>
              <a:rPr lang="es-ES" sz="2800" b="1" dirty="0">
                <a:ea typeface="Calibri"/>
                <a:cs typeface="Times New Roman"/>
              </a:rPr>
              <a:t>a adquirir</a:t>
            </a:r>
            <a:r>
              <a:rPr lang="es-ES" sz="2800" dirty="0" smtClean="0">
                <a:ea typeface="Calibri"/>
                <a:cs typeface="Times New Roman"/>
              </a:rPr>
              <a:t>!!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ea typeface="Calibri"/>
                <a:cs typeface="Times New Roman"/>
              </a:rPr>
              <a:t>¡¡¡¡¡¡</a:t>
            </a:r>
            <a:r>
              <a:rPr lang="es-ES" sz="2800" b="1" dirty="0">
                <a:ea typeface="Calibri"/>
                <a:cs typeface="Times New Roman"/>
              </a:rPr>
              <a:t>Disfrutar de los  momentos felices</a:t>
            </a:r>
            <a:r>
              <a:rPr lang="es-ES" sz="2800" dirty="0" smtClean="0">
                <a:ea typeface="Calibri"/>
                <a:cs typeface="Times New Roman"/>
              </a:rPr>
              <a:t>!!!!!!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28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ea typeface="Calibri"/>
                <a:cs typeface="Times New Roman"/>
              </a:rPr>
              <a:t>Gracias.</a:t>
            </a:r>
            <a:endParaRPr lang="es-ES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14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422400"/>
            <a:ext cx="511492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0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i="1" dirty="0" smtClean="0"/>
              <a:t>¡30 años de información Juvenil!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¡Por fin la cualificación profesional!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9 de mayo de 2011</a:t>
            </a:r>
            <a:endParaRPr lang="es-ES" sz="24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191708"/>
            <a:ext cx="5111750" cy="401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94023"/>
              </p:ext>
            </p:extLst>
          </p:nvPr>
        </p:nvGraphicFramePr>
        <p:xfrm>
          <a:off x="1187624" y="260648"/>
          <a:ext cx="7128792" cy="61584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00600"/>
                <a:gridCol w="1728192"/>
              </a:tblGrid>
              <a:tr h="685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mbria"/>
                          <a:ea typeface="Times New Roman"/>
                        </a:rPr>
                        <a:t>RED DE INFORMACIÓN JUVENIL POR CC.AA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88620" marR="502920"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SIJ:     4.198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       C/OIJ:1.689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       PIJ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:     2.509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GALICIA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352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ANDALUCÍA*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460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ARAGÓN*  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181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smtClean="0">
                          <a:effectLst/>
                          <a:latin typeface="Cambria"/>
                          <a:ea typeface="Times New Roman"/>
                        </a:rPr>
                        <a:t>ASTURIAS*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829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BALEARES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84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CANARIAS  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233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CANTABRIA   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50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CASTILLA LA MANCHA*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130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CASTILLA LEÓN*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300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CATALUÑA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269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CEUTA*  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12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PAÍS VASCO * 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67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EXTREMADURA*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195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LA RIOJA   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4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MADRID*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384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MELILLA* 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2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MURCIA*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71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NAVARRA*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34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ambria"/>
                          <a:ea typeface="Times New Roman"/>
                        </a:rPr>
                        <a:t>VALENCIA*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mbria"/>
                          <a:ea typeface="Times New Roman"/>
                        </a:rPr>
                        <a:t>541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007" marR="67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51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025820"/>
              </p:ext>
            </p:extLst>
          </p:nvPr>
        </p:nvGraphicFramePr>
        <p:xfrm>
          <a:off x="611560" y="195262"/>
          <a:ext cx="8208911" cy="646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71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288447"/>
              </p:ext>
            </p:extLst>
          </p:nvPr>
        </p:nvGraphicFramePr>
        <p:xfrm>
          <a:off x="467544" y="332656"/>
          <a:ext cx="8136904" cy="594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908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Formación en el ámbito de juventud</a:t>
            </a:r>
            <a:endParaRPr lang="es-ES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920880" cy="3361928"/>
          </a:xfrm>
        </p:spPr>
        <p:txBody>
          <a:bodyPr>
            <a:normAutofit fontScale="92500" lnSpcReduction="20000"/>
          </a:bodyPr>
          <a:lstStyle/>
          <a:p>
            <a:pPr lvl="1" algn="l"/>
            <a:r>
              <a:rPr lang="es-ES" dirty="0" smtClean="0">
                <a:solidFill>
                  <a:schemeClr val="tx1"/>
                </a:solidFill>
                <a:latin typeface="+mj-lt"/>
              </a:rPr>
              <a:t>Educación reglada</a:t>
            </a:r>
          </a:p>
          <a:p>
            <a:pPr lvl="1" algn="l"/>
            <a:r>
              <a:rPr lang="es-ES" dirty="0" smtClean="0">
                <a:solidFill>
                  <a:schemeClr val="tx1"/>
                </a:solidFill>
                <a:latin typeface="+mj-lt"/>
              </a:rPr>
              <a:t>Educación non formal</a:t>
            </a:r>
          </a:p>
          <a:p>
            <a:pPr lvl="1" algn="l"/>
            <a:r>
              <a:rPr lang="es-ES" dirty="0" smtClean="0">
                <a:solidFill>
                  <a:schemeClr val="tx1"/>
                </a:solidFill>
                <a:latin typeface="+mj-lt"/>
              </a:rPr>
              <a:t>Educación informal</a:t>
            </a:r>
          </a:p>
          <a:p>
            <a:pPr lvl="1" algn="l"/>
            <a:r>
              <a:rPr lang="es-ES" dirty="0" smtClean="0">
                <a:solidFill>
                  <a:schemeClr val="tx1"/>
                </a:solidFill>
                <a:latin typeface="+mj-lt"/>
              </a:rPr>
              <a:t>Cualificación profesional: </a:t>
            </a:r>
          </a:p>
          <a:p>
            <a:pPr lvl="1" algn="l"/>
            <a:r>
              <a:rPr lang="es-ES" dirty="0" smtClean="0">
                <a:solidFill>
                  <a:schemeClr val="tx1"/>
                </a:solidFill>
                <a:latin typeface="+mj-lt"/>
              </a:rPr>
              <a:t>Certificado de profesionalidad/Títulos</a:t>
            </a:r>
          </a:p>
          <a:p>
            <a:pPr lvl="1" algn="l"/>
            <a:r>
              <a:rPr lang="es-ES" dirty="0" smtClean="0">
                <a:solidFill>
                  <a:schemeClr val="tx1"/>
                </a:solidFill>
                <a:latin typeface="+mj-lt"/>
              </a:rPr>
              <a:t>Diplomas/certificados</a:t>
            </a:r>
          </a:p>
          <a:p>
            <a:pPr lvl="1" algn="l"/>
            <a:r>
              <a:rPr lang="es-ES" dirty="0" smtClean="0">
                <a:solidFill>
                  <a:schemeClr val="tx1"/>
                </a:solidFill>
                <a:latin typeface="+mj-lt"/>
              </a:rPr>
              <a:t>Procedimiento de reconocimiento de certificados profesionales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109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 smtClean="0">
                <a:ea typeface="Calibri"/>
                <a:cs typeface="Times New Roman"/>
              </a:rPr>
              <a:t/>
            </a:r>
            <a:br>
              <a:rPr lang="es-ES" sz="4000" b="1" dirty="0" smtClean="0">
                <a:ea typeface="Calibri"/>
                <a:cs typeface="Times New Roman"/>
              </a:rPr>
            </a:br>
            <a:r>
              <a:rPr lang="es-ES" sz="2700" b="1" dirty="0" smtClean="0">
                <a:ea typeface="Calibri"/>
                <a:cs typeface="Times New Roman"/>
              </a:rPr>
              <a:t>TIPOS </a:t>
            </a:r>
            <a:r>
              <a:rPr lang="es-ES" sz="2700" b="1" dirty="0">
                <a:ea typeface="Calibri"/>
                <a:cs typeface="Times New Roman"/>
              </a:rPr>
              <a:t>DE EDUCACIÓN : FORMAL, NO FORMAL E INFORMAL </a:t>
            </a:r>
            <a:r>
              <a:rPr lang="es-ES" dirty="0">
                <a:ea typeface="Calibri"/>
                <a:cs typeface="Times New Roman"/>
              </a:rPr>
              <a:t/>
            </a:r>
            <a:br>
              <a:rPr lang="es-ES" dirty="0">
                <a:ea typeface="Calibri"/>
                <a:cs typeface="Times New Roman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544616"/>
          </a:xfrm>
        </p:spPr>
        <p:txBody>
          <a:bodyPr>
            <a:noAutofit/>
          </a:bodyPr>
          <a:lstStyle/>
          <a:p>
            <a:r>
              <a:rPr lang="es-ES" sz="2000" b="1" dirty="0"/>
              <a:t>La Educación formal</a:t>
            </a:r>
            <a:r>
              <a:rPr lang="es-ES" sz="2000" dirty="0"/>
              <a:t>, también conocida como formación </a:t>
            </a:r>
            <a:r>
              <a:rPr lang="es-ES" sz="2000" dirty="0" smtClean="0"/>
              <a:t>reglada, es </a:t>
            </a:r>
            <a:r>
              <a:rPr lang="es-ES" sz="2000" dirty="0"/>
              <a:t>aquella que se da en el marco del Sistema Educativo o en el marco Laboral para la adquisición de un certificado de profesionalidad </a:t>
            </a:r>
            <a:r>
              <a:rPr lang="es-ES" sz="2000" dirty="0" smtClean="0"/>
              <a:t>que </a:t>
            </a:r>
            <a:r>
              <a:rPr lang="es-ES" sz="2000" dirty="0"/>
              <a:t>esté incluido en el </a:t>
            </a:r>
            <a:r>
              <a:rPr lang="es-ES" sz="2000" dirty="0" smtClean="0"/>
              <a:t>CNCP.</a:t>
            </a:r>
          </a:p>
          <a:p>
            <a:r>
              <a:rPr lang="es-ES" sz="2000" b="1" dirty="0" smtClean="0"/>
              <a:t>La </a:t>
            </a:r>
            <a:r>
              <a:rPr lang="es-ES" sz="2000" b="1" dirty="0"/>
              <a:t>Educación no formal </a:t>
            </a:r>
            <a:r>
              <a:rPr lang="es-ES" sz="2000" dirty="0"/>
              <a:t> </a:t>
            </a:r>
            <a:r>
              <a:rPr lang="es-ES" sz="2000" dirty="0" smtClean="0"/>
              <a:t>son “aquellas </a:t>
            </a:r>
            <a:r>
              <a:rPr lang="es-ES" sz="2000" dirty="0"/>
              <a:t>actividades que se organizan intencionalmente con el propósito expreso de lograr determinados objetivos educativos y de aprendizaje” (Coombs , 1968), citado por Trilla 1992 . 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i="1" dirty="0"/>
              <a:t>“Educación no formal” </a:t>
            </a:r>
            <a:r>
              <a:rPr lang="es-ES" sz="2000" i="1" dirty="0" smtClean="0"/>
              <a:t>la </a:t>
            </a:r>
            <a:r>
              <a:rPr lang="es-ES" sz="2000" i="1" dirty="0"/>
              <a:t>organizada por los órganos competentes en materia de juventud: cursos de información juvenil, cursos de monitores, animadores, directores y coordinadores de actividades de tiempo libre, etc</a:t>
            </a:r>
            <a:r>
              <a:rPr lang="es-ES" sz="2000" i="1" dirty="0" smtClean="0"/>
              <a:t>…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La </a:t>
            </a:r>
            <a:r>
              <a:rPr lang="es-ES" sz="2000" b="1" dirty="0"/>
              <a:t>Educación informal  </a:t>
            </a:r>
            <a:r>
              <a:rPr lang="es-ES" sz="2000" dirty="0"/>
              <a:t>es aquella educación no intencionada, ni planificada que se  adquiriere  en cualquier situación de aprendizaje a lo largo de la vida</a:t>
            </a:r>
            <a:r>
              <a:rPr lang="es-ES" sz="2000" dirty="0" smtClean="0"/>
              <a:t>.  </a:t>
            </a:r>
          </a:p>
          <a:p>
            <a:pPr marL="0" indent="0">
              <a:buNone/>
            </a:pPr>
            <a:r>
              <a:rPr lang="es-ES" sz="1800" i="1" dirty="0" smtClean="0"/>
              <a:t>Se </a:t>
            </a:r>
            <a:r>
              <a:rPr lang="es-ES" sz="1800" i="1" dirty="0"/>
              <a:t>adquiere a través de los Encuentros estatales de Mollina,  o autonómicos de información juventud, en  los medios de comunicación, con los amigos, en compañeros, familia, en viajes, en el bar, etc... </a:t>
            </a:r>
          </a:p>
        </p:txBody>
      </p:sp>
    </p:spTree>
    <p:extLst>
      <p:ext uri="{BB962C8B-B14F-4D97-AF65-F5344CB8AC3E}">
        <p14:creationId xmlns:p14="http://schemas.microsoft.com/office/powerpoint/2010/main" val="296336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404664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  <a:ea typeface="+mj-ea"/>
                <a:cs typeface="+mj-cs"/>
              </a:rPr>
              <a:t>Certificados educación no formal en el  ámbito de la información juvenil</a:t>
            </a:r>
          </a:p>
          <a:p>
            <a:endParaRPr lang="es-ES" sz="2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s-ES" sz="2400" b="1" dirty="0" smtClean="0">
                <a:solidFill>
                  <a:prstClr val="black"/>
                </a:solidFill>
                <a:ea typeface="+mj-ea"/>
                <a:cs typeface="+mj-cs"/>
              </a:rPr>
              <a:t>Información </a:t>
            </a:r>
            <a:r>
              <a:rPr lang="es-ES" sz="2400" b="1" dirty="0" err="1" smtClean="0">
                <a:solidFill>
                  <a:prstClr val="black"/>
                </a:solidFill>
                <a:ea typeface="+mj-ea"/>
                <a:cs typeface="+mj-cs"/>
              </a:rPr>
              <a:t>xuvenil</a:t>
            </a:r>
            <a:r>
              <a:rPr lang="es-ES" sz="2400" b="1" dirty="0" smtClean="0">
                <a:solidFill>
                  <a:prstClr val="black"/>
                </a:solidFill>
                <a:ea typeface="+mj-ea"/>
                <a:cs typeface="+mj-cs"/>
              </a:rPr>
              <a:t>: </a:t>
            </a:r>
          </a:p>
          <a:p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Básico de información juvenil</a:t>
            </a:r>
          </a:p>
          <a:p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Información, orientación y asesoramiento a la juventud</a:t>
            </a:r>
          </a:p>
          <a:p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Especialista en  información juvenil</a:t>
            </a:r>
          </a:p>
          <a:p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Informador juvenil</a:t>
            </a:r>
          </a:p>
          <a:p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Informador-documentalista. </a:t>
            </a:r>
          </a:p>
          <a:p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Informador-auxiliar</a:t>
            </a:r>
          </a:p>
          <a:p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Gestor de la información </a:t>
            </a:r>
            <a:r>
              <a:rPr lang="es-ES" sz="2400" dirty="0">
                <a:solidFill>
                  <a:prstClr val="black"/>
                </a:solidFill>
                <a:ea typeface="+mj-ea"/>
                <a:cs typeface="+mj-cs"/>
              </a:rPr>
              <a:t>j</a:t>
            </a:r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uvenil</a:t>
            </a:r>
            <a:r>
              <a:rPr lang="es-ES" sz="2400" dirty="0">
                <a:solidFill>
                  <a:prstClr val="black"/>
                </a:solidFill>
                <a:ea typeface="+mj-ea"/>
                <a:cs typeface="+mj-cs"/>
              </a:rPr>
              <a:t>:</a:t>
            </a:r>
            <a:endParaRPr lang="es-ES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Dirección y  </a:t>
            </a:r>
            <a:r>
              <a:rPr lang="es-ES" sz="2400" dirty="0">
                <a:solidFill>
                  <a:prstClr val="black"/>
                </a:solidFill>
                <a:ea typeface="+mj-ea"/>
                <a:cs typeface="+mj-cs"/>
              </a:rPr>
              <a:t>g</a:t>
            </a:r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estión   (especialidades de </a:t>
            </a:r>
            <a:r>
              <a:rPr lang="es-ES" sz="2400" dirty="0">
                <a:solidFill>
                  <a:prstClr val="black"/>
                </a:solidFill>
                <a:ea typeface="+mj-ea"/>
                <a:cs typeface="+mj-cs"/>
              </a:rPr>
              <a:t>documentación </a:t>
            </a:r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e orientación)</a:t>
            </a:r>
          </a:p>
          <a:p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Monográficos,…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1779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1537</Words>
  <Application>Microsoft Office PowerPoint</Application>
  <PresentationFormat>Presentación en pantalla (4:3)</PresentationFormat>
  <Paragraphs>213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Formación en el ámbito de juventud</vt:lpstr>
      <vt:lpstr> TIPOS DE EDUCACIÓN : FORMAL, NO FORMAL E INFORMAL  </vt:lpstr>
      <vt:lpstr>Presentación de PowerPoint</vt:lpstr>
      <vt:lpstr>Presentación de PowerPoint</vt:lpstr>
      <vt:lpstr>La Cualificación profesional  es “el conjunto de competencias profesionales con significación para el empleo que pueden ser adquiridas mediante formación modular u otros tipos de formación y  a través de la experiencia laboral”.  La Competencia profesional es “el conjunto de conocimientos y capacidades que permitan el ejercicio de actividad profesional conforme a las exigencias de producción y el empleo”.  Los títulos de formación profesional y los certificados de profesionalidad acreditan las correspondientes cualificaciones profesionales  y permiten ejercer determinadas ocupaciones:  ej. Informador juvenil.  El  Certificado de Profesionalidad está constituido por “bloques”, denominados “Unidades de Competencia” y éstas a su vez se organizan para su aprendizaje en “Módulos Formativos”.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Suso Antelo García</dc:creator>
  <cp:lastModifiedBy>Suso Antelo García</cp:lastModifiedBy>
  <cp:revision>65</cp:revision>
  <dcterms:created xsi:type="dcterms:W3CDTF">2013-05-07T06:16:33Z</dcterms:created>
  <dcterms:modified xsi:type="dcterms:W3CDTF">2013-07-16T09:13:43Z</dcterms:modified>
</cp:coreProperties>
</file>