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2"/>
  </p:notesMasterIdLst>
  <p:sldIdLst>
    <p:sldId id="256" r:id="rId2"/>
    <p:sldId id="281" r:id="rId3"/>
    <p:sldId id="282" r:id="rId4"/>
    <p:sldId id="284" r:id="rId5"/>
    <p:sldId id="285" r:id="rId6"/>
    <p:sldId id="286" r:id="rId7"/>
    <p:sldId id="287" r:id="rId8"/>
    <p:sldId id="288" r:id="rId9"/>
    <p:sldId id="289" r:id="rId10"/>
    <p:sldId id="290" r:id="rId11"/>
  </p:sldIdLst>
  <p:sldSz cx="9144000" cy="6858000" type="screen4x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Cambr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Cambr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Cambr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Cambr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Cambria" pitchFamily="18" charset="0"/>
        <a:ea typeface="+mn-ea"/>
        <a:cs typeface="Arial" charset="0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Cambria" pitchFamily="18" charset="0"/>
        <a:ea typeface="+mn-ea"/>
        <a:cs typeface="Arial" charset="0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Cambria" pitchFamily="18" charset="0"/>
        <a:ea typeface="+mn-ea"/>
        <a:cs typeface="Arial" charset="0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Cambria" pitchFamily="18" charset="0"/>
        <a:ea typeface="+mn-ea"/>
        <a:cs typeface="Arial" charset="0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Cambr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00"/>
    <a:srgbClr val="506BAE"/>
    <a:srgbClr val="253251"/>
    <a:srgbClr val="71B8FF"/>
    <a:srgbClr val="9BCD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4660"/>
  </p:normalViewPr>
  <p:slideViewPr>
    <p:cSldViewPr>
      <p:cViewPr>
        <p:scale>
          <a:sx n="100" d="100"/>
          <a:sy n="100" d="100"/>
        </p:scale>
        <p:origin x="-714" y="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C24883-439F-4C94-B8BB-C6640E6655E3}" type="datetimeFigureOut">
              <a:rPr lang="es-ES"/>
              <a:pPr>
                <a:defRPr/>
              </a:pPr>
              <a:t>24/06/2013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065B05-F185-49B4-A941-CA9EF3915D7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32DDDB-B03E-43E4-BF5E-1A8B30C08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BEAFC-265F-422A-90F5-CD107B5FD594}" type="datetime1">
              <a:rPr lang="es-ES"/>
              <a:pPr>
                <a:defRPr/>
              </a:pPr>
              <a:t>24/06/2013</a:t>
            </a:fld>
            <a:endParaRPr lang="es-E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EC10E6B-EB19-479C-A0F1-23D083D7B6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4401B-4C57-4DCB-8271-799B3AA5B33B}" type="datetime1">
              <a:rPr lang="es-ES"/>
              <a:pPr>
                <a:defRPr/>
              </a:pPr>
              <a:t>24/06/2013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507A0-1C97-49EC-AC6D-2D8E2CC1135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1E5C4-3133-46E5-A0AE-CC3B53950C31}" type="datetime1">
              <a:rPr lang="es-ES"/>
              <a:pPr>
                <a:defRPr/>
              </a:pPr>
              <a:t>24/06/2013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8EB67-DF82-45C9-84D6-86088B1E3E4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A60E6-AF2B-4E3C-92CF-A0355340ED79}" type="datetime1">
              <a:rPr lang="es-ES"/>
              <a:pPr>
                <a:defRPr/>
              </a:pPr>
              <a:t>24/06/2013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9796C-E225-4795-97C7-4A59659DE17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875D5-D5BA-471D-AC9A-E6CC92B6BA91}" type="datetime1">
              <a:rPr lang="es-ES"/>
              <a:pPr>
                <a:defRPr/>
              </a:pPr>
              <a:t>24/06/2013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3F0B3-FDEF-4DBC-ADBF-816B6B1094E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2E9C9-4D17-4BE0-A681-60B2F0F05B5C}" type="datetime1">
              <a:rPr lang="es-ES"/>
              <a:pPr>
                <a:defRPr/>
              </a:pPr>
              <a:t>24/06/2013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9CD09-D84C-45BD-925C-7E0835E012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57738-6741-41BC-BEBB-1B388D530310}" type="datetime1">
              <a:rPr lang="es-ES"/>
              <a:pPr>
                <a:defRPr/>
              </a:pPr>
              <a:t>24/06/2013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16FEC-F42C-4EE6-ABB3-EDB03961C87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5CC96-B521-4A6B-BD85-5E587DE0C614}" type="datetime1">
              <a:rPr lang="es-ES"/>
              <a:pPr>
                <a:defRPr/>
              </a:pPr>
              <a:t>24/06/2013</a:t>
            </a:fld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06B06-F631-41CD-B111-9ECCF542BF7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183EE-466E-49A8-BAEA-7122E956F942}" type="datetime1">
              <a:rPr lang="es-ES"/>
              <a:pPr>
                <a:defRPr/>
              </a:pPr>
              <a:t>24/06/2013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93A54-2A2D-4165-B775-0948C868160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E44BB-E15C-4D33-B51C-F15E135C958D}" type="datetime1">
              <a:rPr lang="es-ES"/>
              <a:pPr>
                <a:defRPr/>
              </a:pPr>
              <a:t>24/06/2013</a:t>
            </a:fld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C5E11-61B7-4934-A67F-EB10EBB2A9C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7FD66-C07A-474A-BD8E-186D23BA8F0E}" type="datetime1">
              <a:rPr lang="es-ES"/>
              <a:pPr>
                <a:defRPr/>
              </a:pPr>
              <a:t>24/06/2013</a:t>
            </a:fld>
            <a:endParaRPr lang="es-E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260BA-EE0F-44C6-B502-4ADCFA3D4B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F9ED9-A406-4CA6-A754-8710ABDE8F68}" type="datetime1">
              <a:rPr lang="es-ES"/>
              <a:pPr>
                <a:defRPr/>
              </a:pPr>
              <a:t>24/06/2013</a:t>
            </a:fld>
            <a:endParaRPr lang="es-E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03A84-056A-4915-AF43-4B174B49D21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B1686C2F-FCA3-4EFD-A4C1-24CC9BD9DCBB}" type="datetime1">
              <a:rPr lang="es-ES"/>
              <a:pPr>
                <a:defRPr/>
              </a:pPr>
              <a:t>24/06/2013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C111F97E-1854-4635-AEA1-F935E0576A5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4" r:id="rId2"/>
    <p:sldLayoutId id="2147483803" r:id="rId3"/>
    <p:sldLayoutId id="2147483802" r:id="rId4"/>
    <p:sldLayoutId id="2147483801" r:id="rId5"/>
    <p:sldLayoutId id="2147483800" r:id="rId6"/>
    <p:sldLayoutId id="2147483799" r:id="rId7"/>
    <p:sldLayoutId id="2147483806" r:id="rId8"/>
    <p:sldLayoutId id="2147483807" r:id="rId9"/>
    <p:sldLayoutId id="2147483798" r:id="rId10"/>
    <p:sldLayoutId id="2147483797" r:id="rId11"/>
    <p:sldLayoutId id="214748379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www.webtrabajouk.empleo.gob.es/" TargetMode="External"/><Relationship Id="rId7" Type="http://schemas.openxmlformats.org/officeDocument/2006/relationships/hyperlink" Target="http://www.startups.co.uk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hmrc.gov.uk/" TargetMode="External"/><Relationship Id="rId5" Type="http://schemas.openxmlformats.org/officeDocument/2006/relationships/hyperlink" Target="http://www.gov.uk/" TargetMode="External"/><Relationship Id="rId4" Type="http://schemas.openxmlformats.org/officeDocument/2006/relationships/hyperlink" Target="http://www.mecd.gob.es/reinounido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webtrabajouk.empleo.gob.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latin typeface="Arial" charset="0"/>
              <a:cs typeface="Arial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208084" y="720000"/>
            <a:ext cx="6696075" cy="771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363" name="Text Box 20"/>
          <p:cNvSpPr txBox="1">
            <a:spLocks noChangeArrowheads="1"/>
          </p:cNvSpPr>
          <p:nvPr/>
        </p:nvSpPr>
        <p:spPr bwMode="auto">
          <a:xfrm>
            <a:off x="1619250" y="1844675"/>
            <a:ext cx="5976938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solidFill>
                  <a:schemeClr val="tx2"/>
                </a:solidFill>
                <a:latin typeface="Calibri" pitchFamily="34" charset="0"/>
              </a:rPr>
              <a:t>El acceso al trabajo </a:t>
            </a:r>
            <a:r>
              <a:rPr lang="es-ES" b="1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es-ES" b="1">
                <a:solidFill>
                  <a:schemeClr val="tx2"/>
                </a:solidFill>
                <a:latin typeface="Calibri" pitchFamily="34" charset="0"/>
              </a:rPr>
            </a:br>
            <a:r>
              <a:rPr lang="es-ES">
                <a:solidFill>
                  <a:schemeClr val="tx2"/>
                </a:solidFill>
                <a:latin typeface="Calibri" pitchFamily="34" charset="0"/>
              </a:rPr>
              <a:t>en el Reino Unido</a:t>
            </a:r>
          </a:p>
          <a:p>
            <a:pPr algn="ctr"/>
            <a:endParaRPr lang="es-ES" sz="2000" b="1">
              <a:solidFill>
                <a:srgbClr val="506BAE"/>
              </a:solidFill>
              <a:latin typeface="Calibri" pitchFamily="34" charset="0"/>
            </a:endParaRPr>
          </a:p>
          <a:p>
            <a:pPr algn="ctr"/>
            <a:endParaRPr lang="es-ES" sz="2000" b="1">
              <a:solidFill>
                <a:srgbClr val="506BAE"/>
              </a:solidFill>
            </a:endParaRPr>
          </a:p>
          <a:p>
            <a:pPr algn="ctr"/>
            <a:endParaRPr lang="es-ES" sz="2000" b="1">
              <a:solidFill>
                <a:srgbClr val="506BAE"/>
              </a:solidFill>
            </a:endParaRPr>
          </a:p>
          <a:p>
            <a:pPr algn="ctr"/>
            <a:endParaRPr lang="es-ES" sz="2000" b="1">
              <a:solidFill>
                <a:srgbClr val="506BAE"/>
              </a:solidFill>
            </a:endParaRPr>
          </a:p>
          <a:p>
            <a:pPr algn="ctr"/>
            <a:endParaRPr lang="es-ES" sz="2000" b="1">
              <a:solidFill>
                <a:srgbClr val="506BAE"/>
              </a:solidFill>
            </a:endParaRPr>
          </a:p>
          <a:p>
            <a:pPr algn="ctr"/>
            <a:endParaRPr lang="es-ES" sz="2000" b="1">
              <a:solidFill>
                <a:srgbClr val="506BAE"/>
              </a:solidFill>
            </a:endParaRPr>
          </a:p>
          <a:p>
            <a:pPr algn="ctr"/>
            <a:endParaRPr lang="es-ES" sz="2000" b="1">
              <a:solidFill>
                <a:srgbClr val="506BAE"/>
              </a:solidFill>
            </a:endParaRPr>
          </a:p>
          <a:p>
            <a:pPr algn="ctr"/>
            <a:r>
              <a:rPr lang="es-ES" sz="2000">
                <a:solidFill>
                  <a:srgbClr val="506BAE"/>
                </a:solidFill>
              </a:rPr>
              <a:t>Consejería de Empleo y Seguridad Social en RU</a:t>
            </a:r>
          </a:p>
          <a:p>
            <a:pPr algn="ctr"/>
            <a:r>
              <a:rPr lang="es-ES" sz="2000">
                <a:solidFill>
                  <a:srgbClr val="506BAE"/>
                </a:solidFill>
              </a:rPr>
              <a:t>Elena Gómez Bada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3357563"/>
            <a:ext cx="2414588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08084" y="720000"/>
            <a:ext cx="6696075" cy="771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602" name="Rectangle 5"/>
          <p:cNvSpPr>
            <a:spLocks noGrp="1"/>
          </p:cNvSpPr>
          <p:nvPr>
            <p:ph type="ctrTitle" idx="4294967295"/>
          </p:nvPr>
        </p:nvSpPr>
        <p:spPr>
          <a:xfrm>
            <a:off x="827088" y="2349500"/>
            <a:ext cx="7772400" cy="1150938"/>
          </a:xfrm>
        </p:spPr>
        <p:txBody>
          <a:bodyPr/>
          <a:lstStyle/>
          <a:p>
            <a:r>
              <a:rPr lang="es-ES_tradnl" b="1" smtClean="0">
                <a:solidFill>
                  <a:srgbClr val="506BAE"/>
                </a:solidFill>
                <a:latin typeface="Calibri" pitchFamily="34" charset="0"/>
                <a:cs typeface="Arial" charset="0"/>
              </a:rPr>
              <a:t>MUCHAS GRACIAS</a:t>
            </a:r>
            <a:endParaRPr lang="es-ES" b="1" smtClean="0">
              <a:solidFill>
                <a:srgbClr val="506BAE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3860800"/>
            <a:ext cx="2414588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571835" y="857722"/>
            <a:ext cx="6333784" cy="729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0" name="Rectangle 8"/>
          <p:cNvSpPr>
            <a:spLocks noGrp="1"/>
          </p:cNvSpPr>
          <p:nvPr>
            <p:ph type="body" idx="1"/>
          </p:nvPr>
        </p:nvSpPr>
        <p:spPr>
          <a:xfrm>
            <a:off x="1463675" y="1700213"/>
            <a:ext cx="6196013" cy="4022725"/>
          </a:xfrm>
        </p:spPr>
        <p:txBody>
          <a:bodyPr/>
          <a:lstStyle/>
          <a:p>
            <a:pPr marL="457200" indent="-457200" algn="ctr">
              <a:buFont typeface="Brush Script MT"/>
              <a:buNone/>
            </a:pPr>
            <a:endParaRPr lang="es-ES" sz="2000" b="1" smtClean="0">
              <a:solidFill>
                <a:srgbClr val="506BAE"/>
              </a:solidFill>
              <a:latin typeface="Cambria" pitchFamily="18" charset="0"/>
              <a:cs typeface="Arial" charset="0"/>
            </a:endParaRPr>
          </a:p>
          <a:p>
            <a:pPr marL="457200" indent="-457200" algn="ctr">
              <a:buFont typeface="Brush Script MT"/>
              <a:buNone/>
            </a:pPr>
            <a:r>
              <a:rPr lang="es-ES" b="1" smtClean="0">
                <a:solidFill>
                  <a:srgbClr val="506BAE"/>
                </a:solidFill>
                <a:latin typeface="Calibri" pitchFamily="34" charset="0"/>
                <a:cs typeface="Arial" charset="0"/>
              </a:rPr>
              <a:t>ÍNDICE</a:t>
            </a:r>
          </a:p>
          <a:p>
            <a:pPr marL="457200" indent="-457200">
              <a:buFont typeface="Brush Script MT"/>
              <a:buNone/>
            </a:pPr>
            <a:endParaRPr lang="es-ES" b="1" smtClean="0">
              <a:solidFill>
                <a:srgbClr val="506BAE"/>
              </a:solidFill>
              <a:latin typeface="Calibri" pitchFamily="34" charset="0"/>
              <a:cs typeface="Arial" charset="0"/>
            </a:endParaRPr>
          </a:p>
          <a:p>
            <a:pPr marL="457200" indent="-457200">
              <a:spcBef>
                <a:spcPct val="25000"/>
              </a:spcBef>
              <a:spcAft>
                <a:spcPct val="90000"/>
              </a:spcAft>
              <a:buFont typeface="Brush Script MT"/>
              <a:buAutoNum type="arabicPeriod"/>
            </a:pPr>
            <a:r>
              <a:rPr lang="es-ES" sz="2000" b="1" smtClean="0">
                <a:solidFill>
                  <a:srgbClr val="506BAE"/>
                </a:solidFill>
                <a:latin typeface="Calibri" pitchFamily="34" charset="0"/>
                <a:cs typeface="Arial" charset="0"/>
              </a:rPr>
              <a:t>Rasgos del Mercado Laboral</a:t>
            </a:r>
          </a:p>
          <a:p>
            <a:pPr marL="457200" indent="-457200">
              <a:spcBef>
                <a:spcPct val="25000"/>
              </a:spcBef>
              <a:spcAft>
                <a:spcPct val="90000"/>
              </a:spcAft>
              <a:buFont typeface="Brush Script MT"/>
              <a:buAutoNum type="arabicPeriod"/>
            </a:pPr>
            <a:r>
              <a:rPr lang="es-ES" sz="2000" b="1" smtClean="0">
                <a:solidFill>
                  <a:srgbClr val="506BAE"/>
                </a:solidFill>
                <a:latin typeface="Calibri" pitchFamily="34" charset="0"/>
                <a:cs typeface="Arial" charset="0"/>
              </a:rPr>
              <a:t>¿Qué dificultades encontraré?</a:t>
            </a:r>
          </a:p>
          <a:p>
            <a:pPr marL="457200" indent="-457200">
              <a:spcBef>
                <a:spcPct val="25000"/>
              </a:spcBef>
              <a:spcAft>
                <a:spcPct val="90000"/>
              </a:spcAft>
              <a:buFont typeface="Brush Script MT"/>
              <a:buAutoNum type="arabicPeriod"/>
            </a:pPr>
            <a:r>
              <a:rPr lang="es-ES" sz="2000" b="1" smtClean="0">
                <a:solidFill>
                  <a:srgbClr val="506BAE"/>
                </a:solidFill>
                <a:latin typeface="Calibri" pitchFamily="34" charset="0"/>
                <a:cs typeface="Arial" charset="0"/>
              </a:rPr>
              <a:t>¿Alguna facilidad?</a:t>
            </a:r>
          </a:p>
          <a:p>
            <a:pPr marL="457200" indent="-457200">
              <a:spcBef>
                <a:spcPct val="25000"/>
              </a:spcBef>
              <a:spcAft>
                <a:spcPct val="90000"/>
              </a:spcAft>
              <a:buFont typeface="Brush Script MT"/>
              <a:buAutoNum type="arabicPeriod"/>
            </a:pPr>
            <a:r>
              <a:rPr lang="es-ES" sz="2000" b="1" smtClean="0">
                <a:solidFill>
                  <a:srgbClr val="506BAE"/>
                </a:solidFill>
                <a:latin typeface="Calibri" pitchFamily="34" charset="0"/>
                <a:cs typeface="Arial" charset="0"/>
              </a:rPr>
              <a:t>Consejos prácticos</a:t>
            </a:r>
          </a:p>
          <a:p>
            <a:pPr marL="457200" indent="-457200">
              <a:spcBef>
                <a:spcPct val="25000"/>
              </a:spcBef>
              <a:spcAft>
                <a:spcPct val="90000"/>
              </a:spcAft>
              <a:buFont typeface="Brush Script MT"/>
              <a:buAutoNum type="arabicPeriod"/>
            </a:pPr>
            <a:r>
              <a:rPr lang="es-ES" sz="2000" b="1" smtClean="0">
                <a:solidFill>
                  <a:srgbClr val="506BAE"/>
                </a:solidFill>
                <a:latin typeface="Calibri" pitchFamily="34" charset="0"/>
                <a:cs typeface="Arial" charset="0"/>
              </a:rPr>
              <a:t>¿Dónde me informo?</a:t>
            </a:r>
          </a:p>
          <a:p>
            <a:pPr marL="457200" indent="-457200">
              <a:spcBef>
                <a:spcPct val="25000"/>
              </a:spcBef>
              <a:spcAft>
                <a:spcPct val="50000"/>
              </a:spcAft>
              <a:buFont typeface="Brush Script MT"/>
              <a:buNone/>
            </a:pPr>
            <a:endParaRPr lang="es-ES" sz="2000" b="1" smtClean="0">
              <a:solidFill>
                <a:srgbClr val="506BAE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7411" name="Picture 5" descr="map_climate_clip_image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5038" y="2997200"/>
            <a:ext cx="216693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5 Imagen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571835" y="857722"/>
            <a:ext cx="6333784" cy="729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434" name="Rectangle 8"/>
          <p:cNvSpPr txBox="1">
            <a:spLocks/>
          </p:cNvSpPr>
          <p:nvPr/>
        </p:nvSpPr>
        <p:spPr bwMode="auto">
          <a:xfrm>
            <a:off x="1547813" y="1557338"/>
            <a:ext cx="40322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38200" indent="-838200" eaLnBrk="0" hangingPunct="0"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s-ES" sz="2400" b="1">
                <a:solidFill>
                  <a:srgbClr val="506BAE"/>
                </a:solidFill>
                <a:latin typeface="Calibri" pitchFamily="34" charset="0"/>
              </a:rPr>
              <a:t>1. Rasgos del Mercado Laboral</a:t>
            </a:r>
          </a:p>
          <a:p>
            <a:pPr marL="838200" indent="-838200" algn="ctr" eaLnBrk="0" hangingPunct="0">
              <a:spcBef>
                <a:spcPct val="20000"/>
              </a:spcBef>
              <a:buClr>
                <a:schemeClr val="accent2"/>
              </a:buClr>
              <a:buSzPct val="85000"/>
            </a:pPr>
            <a:endParaRPr lang="es-ES" sz="2400" b="1">
              <a:latin typeface="Calibri" pitchFamily="34" charset="0"/>
            </a:endParaRPr>
          </a:p>
          <a:p>
            <a:pPr marL="838200" indent="-838200" eaLnBrk="0" hangingPunct="0"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s-ES" sz="1400" b="1">
                <a:latin typeface="Arial" charset="0"/>
              </a:rPr>
              <a:t>Tasa de paro: 7.8%</a:t>
            </a:r>
          </a:p>
          <a:p>
            <a:pPr marL="838200" indent="-838200" eaLnBrk="0" hangingPunct="0"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s-ES" sz="1400" b="1">
                <a:latin typeface="Arial" charset="0"/>
              </a:rPr>
              <a:t>Mercado dinámico</a:t>
            </a:r>
          </a:p>
          <a:p>
            <a:pPr marL="838200" indent="-8382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/>
              <a:buNone/>
            </a:pPr>
            <a:endParaRPr lang="es-ES" sz="1400" b="1">
              <a:latin typeface="Arial" charset="0"/>
            </a:endParaRP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3141663"/>
            <a:ext cx="44672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08084" y="720000"/>
            <a:ext cx="6696075" cy="771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458" name="Rectangle 5"/>
          <p:cNvSpPr>
            <a:spLocks noGrp="1"/>
          </p:cNvSpPr>
          <p:nvPr>
            <p:ph type="ctrTitle"/>
          </p:nvPr>
        </p:nvSpPr>
        <p:spPr>
          <a:xfrm>
            <a:off x="827088" y="2205038"/>
            <a:ext cx="7772400" cy="358775"/>
          </a:xfrm>
        </p:spPr>
        <p:txBody>
          <a:bodyPr/>
          <a:lstStyle/>
          <a:p>
            <a:r>
              <a:rPr lang="es-ES" sz="2000" b="1" smtClean="0">
                <a:latin typeface="Calibri" pitchFamily="34" charset="0"/>
                <a:cs typeface="Arial" charset="0"/>
              </a:rPr>
              <a:t>Condiciones de trabajo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258888" y="2205038"/>
            <a:ext cx="6481762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1600"/>
          </a:p>
          <a:p>
            <a:pPr>
              <a:spcBef>
                <a:spcPct val="50000"/>
              </a:spcBef>
            </a:pPr>
            <a:r>
              <a:rPr lang="es-ES" sz="1600">
                <a:latin typeface="Calibri" pitchFamily="34" charset="0"/>
              </a:rPr>
              <a:t>-Salarios </a:t>
            </a:r>
          </a:p>
          <a:p>
            <a:pPr>
              <a:spcBef>
                <a:spcPct val="50000"/>
              </a:spcBef>
            </a:pPr>
            <a:r>
              <a:rPr lang="es-ES" sz="1600">
                <a:latin typeface="Calibri" pitchFamily="34" charset="0"/>
              </a:rPr>
              <a:t>-Jornada/vacaciones/festivos</a:t>
            </a:r>
          </a:p>
          <a:p>
            <a:pPr>
              <a:spcBef>
                <a:spcPct val="50000"/>
              </a:spcBef>
            </a:pPr>
            <a:r>
              <a:rPr lang="es-ES" sz="1600">
                <a:latin typeface="Calibri" pitchFamily="34" charset="0"/>
              </a:rPr>
              <a:t>-Indemnización por despido</a:t>
            </a:r>
          </a:p>
          <a:p>
            <a:pPr>
              <a:spcBef>
                <a:spcPct val="50000"/>
              </a:spcBef>
            </a:pPr>
            <a:r>
              <a:rPr lang="es-ES" sz="1600">
                <a:latin typeface="Calibri" pitchFamily="34" charset="0"/>
              </a:rPr>
              <a:t>-Contratos</a:t>
            </a:r>
          </a:p>
          <a:p>
            <a:pPr>
              <a:spcBef>
                <a:spcPct val="50000"/>
              </a:spcBef>
            </a:pPr>
            <a:r>
              <a:rPr lang="es-ES" sz="1600">
                <a:latin typeface="Calibri" pitchFamily="34" charset="0"/>
              </a:rPr>
              <a:t>-Pensión de jubilación</a:t>
            </a:r>
          </a:p>
          <a:p>
            <a:pPr>
              <a:spcBef>
                <a:spcPct val="50000"/>
              </a:spcBef>
            </a:pPr>
            <a:r>
              <a:rPr lang="es-ES" sz="1600">
                <a:latin typeface="Calibri" pitchFamily="34" charset="0"/>
              </a:rPr>
              <a:t>-Afiliación sindical</a:t>
            </a:r>
          </a:p>
          <a:p>
            <a:pPr>
              <a:spcBef>
                <a:spcPct val="50000"/>
              </a:spcBef>
            </a:pPr>
            <a:endParaRPr lang="es-ES" sz="1600">
              <a:latin typeface="Calibri" pitchFamily="34" charset="0"/>
            </a:endParaRPr>
          </a:p>
        </p:txBody>
      </p:sp>
      <p:sp>
        <p:nvSpPr>
          <p:cNvPr id="19460" name="Rectangle 5"/>
          <p:cNvSpPr>
            <a:spLocks/>
          </p:cNvSpPr>
          <p:nvPr/>
        </p:nvSpPr>
        <p:spPr bwMode="auto">
          <a:xfrm>
            <a:off x="755650" y="5013325"/>
            <a:ext cx="77724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s-ES" sz="2000" b="1">
                <a:latin typeface="Calibri" pitchFamily="34" charset="0"/>
              </a:rPr>
              <a:t>Mayor Competencia y Especialización</a:t>
            </a: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1187450" y="15113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b="1">
                <a:solidFill>
                  <a:srgbClr val="506BAE"/>
                </a:solidFill>
                <a:latin typeface="Calibri" pitchFamily="34" charset="0"/>
              </a:rPr>
              <a:t>1. Rasgos del Mercado Laboral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08084" y="720000"/>
            <a:ext cx="6696075" cy="771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482" name="Rectangle 5"/>
          <p:cNvSpPr>
            <a:spLocks noGrp="1"/>
          </p:cNvSpPr>
          <p:nvPr>
            <p:ph type="ctrTitle"/>
          </p:nvPr>
        </p:nvSpPr>
        <p:spPr>
          <a:xfrm>
            <a:off x="539750" y="1628775"/>
            <a:ext cx="5756275" cy="358775"/>
          </a:xfrm>
        </p:spPr>
        <p:txBody>
          <a:bodyPr/>
          <a:lstStyle/>
          <a:p>
            <a:pPr marL="762000" indent="-762000"/>
            <a:r>
              <a:rPr lang="es-ES" sz="2400" b="1" smtClean="0">
                <a:solidFill>
                  <a:srgbClr val="506BAE"/>
                </a:solidFill>
                <a:latin typeface="Calibri" pitchFamily="34" charset="0"/>
                <a:cs typeface="Arial" charset="0"/>
              </a:rPr>
              <a:t>2. ¿Qué dificultades encontraré?</a:t>
            </a:r>
            <a:br>
              <a:rPr lang="es-ES" sz="2400" b="1" smtClean="0">
                <a:solidFill>
                  <a:srgbClr val="506BAE"/>
                </a:solidFill>
                <a:latin typeface="Calibri" pitchFamily="34" charset="0"/>
                <a:cs typeface="Arial" charset="0"/>
              </a:rPr>
            </a:br>
            <a:r>
              <a:rPr lang="es-ES" sz="1400" b="1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1331913" y="2420938"/>
            <a:ext cx="6264275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90000"/>
              </a:spcAft>
            </a:pPr>
            <a:r>
              <a:rPr lang="es-ES" sz="1600"/>
              <a:t>- Idioma</a:t>
            </a:r>
          </a:p>
          <a:p>
            <a:pPr>
              <a:spcAft>
                <a:spcPct val="90000"/>
              </a:spcAft>
            </a:pPr>
            <a:r>
              <a:rPr lang="es-ES" sz="1600"/>
              <a:t>- Referencias de empresas/universidades no útiles</a:t>
            </a:r>
          </a:p>
          <a:p>
            <a:pPr>
              <a:spcAft>
                <a:spcPct val="90000"/>
              </a:spcAft>
            </a:pPr>
            <a:r>
              <a:rPr lang="es-ES" sz="1600"/>
              <a:t>- Diferencias en procesos de selección y culturales </a:t>
            </a:r>
          </a:p>
          <a:p>
            <a:pPr>
              <a:spcAft>
                <a:spcPct val="90000"/>
              </a:spcAft>
            </a:pPr>
            <a:r>
              <a:rPr lang="es-ES" sz="1600"/>
              <a:t>- Diferencias en el ejercicio y contenido de titulaciones </a:t>
            </a:r>
          </a:p>
          <a:p>
            <a:pPr>
              <a:spcAft>
                <a:spcPct val="90000"/>
              </a:spcAft>
            </a:pPr>
            <a:r>
              <a:rPr lang="es-ES" sz="1600"/>
              <a:t>- Homologación de titulaciones y equivalencias</a:t>
            </a:r>
          </a:p>
          <a:p>
            <a:pPr>
              <a:spcAft>
                <a:spcPct val="90000"/>
              </a:spcAft>
            </a:pPr>
            <a:r>
              <a:rPr lang="es-ES" sz="1600"/>
              <a:t>- Salto a trabajos cualificados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08084" y="720000"/>
            <a:ext cx="6696075" cy="771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1187450" y="1268413"/>
            <a:ext cx="36195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>
                <a:solidFill>
                  <a:srgbClr val="506BAE"/>
                </a:solidFill>
                <a:latin typeface="Calibri" pitchFamily="34" charset="0"/>
              </a:rPr>
              <a:t>3. ¿Alguna facilidad?</a:t>
            </a:r>
            <a:r>
              <a:rPr lang="es-ES">
                <a:latin typeface="Calibri" pitchFamily="34" charset="0"/>
              </a:rPr>
              <a:t> </a:t>
            </a:r>
            <a:r>
              <a:rPr lang="es-ES" b="1">
                <a:solidFill>
                  <a:srgbClr val="506BAE"/>
                </a:solidFill>
                <a:latin typeface="Calibri" pitchFamily="34" charset="0"/>
              </a:rPr>
              <a:t/>
            </a:r>
            <a:br>
              <a:rPr lang="es-ES" b="1">
                <a:solidFill>
                  <a:srgbClr val="506BAE"/>
                </a:solidFill>
                <a:latin typeface="Calibri" pitchFamily="34" charset="0"/>
              </a:rPr>
            </a:br>
            <a:endParaRPr lang="es-ES" b="1">
              <a:solidFill>
                <a:srgbClr val="506BAE"/>
              </a:solidFill>
              <a:latin typeface="Calibri" pitchFamily="34" charset="0"/>
            </a:endParaRP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403350" y="2276475"/>
            <a:ext cx="6408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1187450" y="2205038"/>
            <a:ext cx="5545138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Aft>
                <a:spcPct val="70000"/>
              </a:spcAft>
              <a:buFontTx/>
              <a:buChar char="-"/>
            </a:pPr>
            <a:r>
              <a:rPr lang="es-ES" sz="1600">
                <a:latin typeface="Calibri" pitchFamily="34" charset="0"/>
              </a:rPr>
              <a:t> No se aplican filtros a CVs</a:t>
            </a:r>
          </a:p>
          <a:p>
            <a:pPr lvl="1">
              <a:spcAft>
                <a:spcPct val="70000"/>
              </a:spcAft>
              <a:buFontTx/>
              <a:buChar char="-"/>
            </a:pPr>
            <a:r>
              <a:rPr lang="es-ES" sz="1600">
                <a:latin typeface="Calibri" pitchFamily="34" charset="0"/>
              </a:rPr>
              <a:t> Valoración de aptitudes vs experiencia</a:t>
            </a:r>
          </a:p>
          <a:p>
            <a:pPr lvl="1">
              <a:spcAft>
                <a:spcPct val="70000"/>
              </a:spcAft>
            </a:pPr>
            <a:r>
              <a:rPr lang="es-ES" sz="1600">
                <a:latin typeface="Calibri" pitchFamily="34" charset="0"/>
              </a:rPr>
              <a:t>- Valoración de la experiencia vs educación</a:t>
            </a:r>
          </a:p>
          <a:p>
            <a:pPr lvl="1">
              <a:spcAft>
                <a:spcPct val="70000"/>
              </a:spcAft>
              <a:buFontTx/>
              <a:buChar char="-"/>
            </a:pPr>
            <a:r>
              <a:rPr lang="es-ES" sz="1600">
                <a:latin typeface="Calibri" pitchFamily="34" charset="0"/>
              </a:rPr>
              <a:t> Voluntariados, logros personales</a:t>
            </a:r>
          </a:p>
          <a:p>
            <a:pPr lvl="1">
              <a:spcAft>
                <a:spcPct val="70000"/>
              </a:spcAft>
              <a:buFontTx/>
              <a:buChar char="-"/>
            </a:pPr>
            <a:r>
              <a:rPr lang="es-ES" sz="1600">
                <a:latin typeface="Calibri" pitchFamily="34" charset="0"/>
              </a:rPr>
              <a:t> Abundante oferta de trabajos poco cualificados</a:t>
            </a:r>
          </a:p>
          <a:p>
            <a:pPr lvl="1">
              <a:spcAft>
                <a:spcPct val="70000"/>
              </a:spcAft>
            </a:pPr>
            <a:r>
              <a:rPr lang="es-ES" sz="1600">
                <a:latin typeface="Calibri" pitchFamily="34" charset="0"/>
              </a:rPr>
              <a:t>- Headhunters e intermediarios</a:t>
            </a:r>
          </a:p>
          <a:p>
            <a:pPr lvl="1">
              <a:spcAft>
                <a:spcPct val="70000"/>
              </a:spcAft>
            </a:pPr>
            <a:r>
              <a:rPr lang="es-ES" sz="1600">
                <a:latin typeface="Calibri" pitchFamily="34" charset="0"/>
              </a:rPr>
              <a:t>- Emprendedores</a:t>
            </a:r>
          </a:p>
        </p:txBody>
      </p:sp>
      <p:pic>
        <p:nvPicPr>
          <p:cNvPr id="21509" name="Picture 7" descr="emprended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565400"/>
            <a:ext cx="22987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08084" y="720000"/>
            <a:ext cx="6696075" cy="771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530" name="Rectangle 5"/>
          <p:cNvSpPr>
            <a:spLocks noGrp="1"/>
          </p:cNvSpPr>
          <p:nvPr>
            <p:ph type="ctrTitle" idx="4294967295"/>
          </p:nvPr>
        </p:nvSpPr>
        <p:spPr>
          <a:xfrm>
            <a:off x="1116013" y="1628775"/>
            <a:ext cx="6119812" cy="358775"/>
          </a:xfrm>
        </p:spPr>
        <p:txBody>
          <a:bodyPr/>
          <a:lstStyle/>
          <a:p>
            <a:pPr algn="l"/>
            <a:r>
              <a:rPr lang="es-ES" sz="2400" b="1" smtClean="0">
                <a:solidFill>
                  <a:srgbClr val="506BAE"/>
                </a:solidFill>
                <a:latin typeface="Calibri" pitchFamily="34" charset="0"/>
                <a:cs typeface="Arial" charset="0"/>
              </a:rPr>
              <a:t/>
            </a:r>
            <a:br>
              <a:rPr lang="es-ES" sz="2400" b="1" smtClean="0">
                <a:solidFill>
                  <a:srgbClr val="506BAE"/>
                </a:solidFill>
                <a:latin typeface="Calibri" pitchFamily="34" charset="0"/>
                <a:cs typeface="Arial" charset="0"/>
              </a:rPr>
            </a:br>
            <a:r>
              <a:rPr lang="es-ES" sz="2400" b="1" smtClean="0">
                <a:solidFill>
                  <a:srgbClr val="506BAE"/>
                </a:solidFill>
                <a:latin typeface="Calibri" pitchFamily="34" charset="0"/>
                <a:cs typeface="Arial" charset="0"/>
              </a:rPr>
              <a:t>4. Consejos Prácticos</a:t>
            </a:r>
            <a:br>
              <a:rPr lang="es-ES" sz="2400" b="1" smtClean="0">
                <a:solidFill>
                  <a:srgbClr val="506BAE"/>
                </a:solidFill>
                <a:latin typeface="Calibri" pitchFamily="34" charset="0"/>
                <a:cs typeface="Arial" charset="0"/>
              </a:rPr>
            </a:br>
            <a:endParaRPr lang="es-ES" sz="2400" b="1" smtClean="0">
              <a:solidFill>
                <a:srgbClr val="506BAE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331913" y="2420938"/>
            <a:ext cx="5976937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/>
              <a:t>-CVs </a:t>
            </a:r>
          </a:p>
          <a:p>
            <a:r>
              <a:rPr lang="es-ES" sz="1600"/>
              <a:t>	Teléfono+Dirección</a:t>
            </a:r>
          </a:p>
          <a:p>
            <a:r>
              <a:rPr lang="es-ES" sz="1600"/>
              <a:t>	Adaptado al puesto</a:t>
            </a:r>
          </a:p>
          <a:p>
            <a:r>
              <a:rPr lang="es-ES" sz="1600"/>
              <a:t>	Folleto publicitario vs resumen datos</a:t>
            </a:r>
          </a:p>
          <a:p>
            <a:r>
              <a:rPr lang="es-ES" sz="1600"/>
              <a:t>	Periodos inactividad</a:t>
            </a:r>
          </a:p>
          <a:p>
            <a:endParaRPr lang="es-ES" sz="1600"/>
          </a:p>
          <a:p>
            <a:r>
              <a:rPr lang="es-ES" sz="1600"/>
              <a:t>-Saber venderse. Proactividad. Diferenciarse</a:t>
            </a:r>
          </a:p>
          <a:p>
            <a:endParaRPr lang="es-ES" sz="1600"/>
          </a:p>
          <a:p>
            <a:r>
              <a:rPr lang="es-ES" sz="1600"/>
              <a:t>-Medios gratuitos para mejorar inglés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08084" y="720000"/>
            <a:ext cx="6696075" cy="771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554" name="Rectangle 5"/>
          <p:cNvSpPr>
            <a:spLocks noGrp="1"/>
          </p:cNvSpPr>
          <p:nvPr>
            <p:ph type="ctrTitle" idx="4294967295"/>
          </p:nvPr>
        </p:nvSpPr>
        <p:spPr>
          <a:xfrm>
            <a:off x="1331913" y="1700213"/>
            <a:ext cx="6835775" cy="358775"/>
          </a:xfrm>
        </p:spPr>
        <p:txBody>
          <a:bodyPr/>
          <a:lstStyle/>
          <a:p>
            <a:pPr algn="l"/>
            <a:r>
              <a:rPr lang="es-ES" sz="2400" b="1" smtClean="0">
                <a:solidFill>
                  <a:srgbClr val="506BAE"/>
                </a:solidFill>
                <a:latin typeface="Calibri" pitchFamily="34" charset="0"/>
                <a:cs typeface="Arial" charset="0"/>
              </a:rPr>
              <a:t>5. ¿Dónde me informo?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258888" y="2420938"/>
            <a:ext cx="6337300" cy="338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ct val="85000"/>
              </a:spcAft>
            </a:pPr>
            <a:r>
              <a:rPr lang="es-ES" sz="2800" b="1">
                <a:solidFill>
                  <a:srgbClr val="FFFF00"/>
                </a:solidFill>
                <a:latin typeface="Calibri" pitchFamily="34" charset="0"/>
                <a:hlinkClick r:id="rId3"/>
              </a:rPr>
              <a:t>www.webtrabajouk.empleo.gob.es</a:t>
            </a:r>
            <a:r>
              <a:rPr lang="es-ES" sz="2800" b="1">
                <a:solidFill>
                  <a:srgbClr val="FFFF00"/>
                </a:solidFill>
                <a:latin typeface="Calibri" pitchFamily="34" charset="0"/>
              </a:rPr>
              <a:t> </a:t>
            </a:r>
          </a:p>
          <a:p>
            <a:pPr>
              <a:spcAft>
                <a:spcPct val="85000"/>
              </a:spcAft>
            </a:pPr>
            <a:r>
              <a:rPr lang="es-ES" sz="1600">
                <a:latin typeface="Calibri" pitchFamily="34" charset="0"/>
              </a:rPr>
              <a:t>-Consejería de Educación RU: </a:t>
            </a:r>
            <a:r>
              <a:rPr lang="es-ES" sz="1600">
                <a:latin typeface="Calibri" pitchFamily="34" charset="0"/>
                <a:hlinkClick r:id="rId4"/>
              </a:rPr>
              <a:t>http://www.mecd.gob.es/reinounido/</a:t>
            </a:r>
            <a:endParaRPr lang="es-ES">
              <a:latin typeface="Calibri" pitchFamily="34" charset="0"/>
            </a:endParaRPr>
          </a:p>
          <a:p>
            <a:pPr>
              <a:spcAft>
                <a:spcPct val="85000"/>
              </a:spcAft>
            </a:pPr>
            <a:r>
              <a:rPr lang="es-ES" sz="1600">
                <a:latin typeface="Calibri" pitchFamily="34" charset="0"/>
              </a:rPr>
              <a:t>-</a:t>
            </a:r>
            <a:r>
              <a:rPr lang="es-ES" sz="1600">
                <a:latin typeface="Calibri" pitchFamily="34" charset="0"/>
                <a:hlinkClick r:id="rId5"/>
              </a:rPr>
              <a:t>www.gov.uk</a:t>
            </a:r>
            <a:endParaRPr lang="es-ES" sz="1600">
              <a:latin typeface="Calibri" pitchFamily="34" charset="0"/>
            </a:endParaRPr>
          </a:p>
          <a:p>
            <a:pPr>
              <a:spcAft>
                <a:spcPct val="85000"/>
              </a:spcAft>
            </a:pPr>
            <a:r>
              <a:rPr lang="es-ES" sz="1600">
                <a:latin typeface="Calibri" pitchFamily="34" charset="0"/>
              </a:rPr>
              <a:t>-Jobcentres Plus</a:t>
            </a:r>
          </a:p>
          <a:p>
            <a:pPr>
              <a:spcAft>
                <a:spcPct val="85000"/>
              </a:spcAft>
            </a:pPr>
            <a:r>
              <a:rPr lang="es-ES" sz="1600">
                <a:latin typeface="Calibri" pitchFamily="34" charset="0"/>
              </a:rPr>
              <a:t>-HMRC </a:t>
            </a:r>
            <a:r>
              <a:rPr lang="es-ES" sz="1600">
                <a:latin typeface="Calibri" pitchFamily="34" charset="0"/>
                <a:hlinkClick r:id="rId6"/>
              </a:rPr>
              <a:t>www.hmrc.gov.uk</a:t>
            </a:r>
            <a:endParaRPr lang="es-ES" sz="1600">
              <a:latin typeface="Calibri" pitchFamily="34" charset="0"/>
            </a:endParaRPr>
          </a:p>
          <a:p>
            <a:pPr>
              <a:spcAft>
                <a:spcPct val="85000"/>
              </a:spcAft>
            </a:pPr>
            <a:r>
              <a:rPr lang="es-ES" sz="1600">
                <a:latin typeface="Calibri" pitchFamily="34" charset="0"/>
              </a:rPr>
              <a:t>-Starts ups </a:t>
            </a:r>
            <a:r>
              <a:rPr lang="es-ES" sz="1600">
                <a:latin typeface="Calibri" pitchFamily="34" charset="0"/>
                <a:hlinkClick r:id="rId7"/>
              </a:rPr>
              <a:t>www.startups.co.uk</a:t>
            </a:r>
            <a:endParaRPr lang="es-ES" sz="1600">
              <a:latin typeface="Calibri" pitchFamily="34" charset="0"/>
            </a:endParaRPr>
          </a:p>
          <a:p>
            <a:pPr>
              <a:spcAft>
                <a:spcPct val="85000"/>
              </a:spcAft>
            </a:pPr>
            <a:r>
              <a:rPr lang="es-ES" sz="1600">
                <a:latin typeface="Calibri" pitchFamily="34" charset="0"/>
              </a:rPr>
              <a:t> </a:t>
            </a:r>
          </a:p>
        </p:txBody>
      </p:sp>
      <p:pic>
        <p:nvPicPr>
          <p:cNvPr id="23556" name="Picture 5" descr="job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9700" y="3716338"/>
            <a:ext cx="233997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08084" y="720000"/>
            <a:ext cx="6696075" cy="771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578" name="Rectangle 5"/>
          <p:cNvSpPr>
            <a:spLocks noGrp="1"/>
          </p:cNvSpPr>
          <p:nvPr>
            <p:ph type="ctrTitle" idx="4294967295"/>
          </p:nvPr>
        </p:nvSpPr>
        <p:spPr>
          <a:xfrm>
            <a:off x="687388" y="1630363"/>
            <a:ext cx="7772400" cy="358775"/>
          </a:xfrm>
        </p:spPr>
        <p:txBody>
          <a:bodyPr/>
          <a:lstStyle/>
          <a:p>
            <a:r>
              <a:rPr lang="es-ES_tradnl" sz="4000" smtClean="0"/>
              <a:t/>
            </a:r>
            <a:br>
              <a:rPr lang="es-ES_tradnl" sz="4000" smtClean="0"/>
            </a:br>
            <a:r>
              <a:rPr lang="es-ES_tradnl" sz="3200" b="1" smtClean="0">
                <a:solidFill>
                  <a:srgbClr val="506BAE"/>
                </a:solidFill>
                <a:latin typeface="Calibri" pitchFamily="34" charset="0"/>
                <a:cs typeface="Arial" charset="0"/>
              </a:rPr>
              <a:t>Turno de Preguntas</a:t>
            </a:r>
            <a:endParaRPr lang="es-ES" sz="3200" b="1" smtClean="0">
              <a:solidFill>
                <a:srgbClr val="506BAE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24579" name="Picture 4" descr="20110109203640-du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2924175"/>
            <a:ext cx="128746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1763713" y="5157788"/>
            <a:ext cx="58324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>
                <a:latin typeface="Calibri" pitchFamily="34" charset="0"/>
                <a:hlinkClick r:id="rId4"/>
              </a:rPr>
              <a:t>www.webtrabajouk.empleo.gob.es</a:t>
            </a:r>
            <a:endParaRPr lang="es-ES_tradnl" sz="2000"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s-ES_tradnl" sz="2000">
                <a:latin typeface="Calibri" pitchFamily="34" charset="0"/>
              </a:rPr>
              <a:t>constrab.londres@meyss.es</a:t>
            </a:r>
            <a:endParaRPr lang="es-ES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ersonalizado 1">
      <a:majorFont>
        <a:latin typeface="Cambria"/>
        <a:ea typeface=""/>
        <a:cs typeface=""/>
      </a:majorFont>
      <a:minorFont>
        <a:latin typeface="Palatino Linotype"/>
        <a:ea typeface=""/>
        <a:cs typeface="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810</TotalTime>
  <Words>186</Words>
  <Application>Microsoft Office PowerPoint</Application>
  <PresentationFormat>Presentación en pantalla (4:3)</PresentationFormat>
  <Paragraphs>70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Plantilla de diseño</vt:lpstr>
      </vt:variant>
      <vt:variant>
        <vt:i4>4</vt:i4>
      </vt:variant>
      <vt:variant>
        <vt:lpstr>Títulos de diapositiva</vt:lpstr>
      </vt:variant>
      <vt:variant>
        <vt:i4>10</vt:i4>
      </vt:variant>
    </vt:vector>
  </HeadingPairs>
  <TitlesOfParts>
    <vt:vector size="20" baseType="lpstr">
      <vt:lpstr>Cambria</vt:lpstr>
      <vt:lpstr>Arial</vt:lpstr>
      <vt:lpstr>Palatino Linotype</vt:lpstr>
      <vt:lpstr>Brush Script MT</vt:lpstr>
      <vt:lpstr>Calibri</vt:lpstr>
      <vt:lpstr>Rage Italic</vt:lpstr>
      <vt:lpstr>Chincheta</vt:lpstr>
      <vt:lpstr>Chincheta</vt:lpstr>
      <vt:lpstr>Chincheta</vt:lpstr>
      <vt:lpstr>Chincheta</vt:lpstr>
      <vt:lpstr>Diapositiva 1</vt:lpstr>
      <vt:lpstr>Diapositiva 2</vt:lpstr>
      <vt:lpstr>Diapositiva 3</vt:lpstr>
      <vt:lpstr>Condiciones de trabajo</vt:lpstr>
      <vt:lpstr>2. ¿Qué dificultades encontraré?  </vt:lpstr>
      <vt:lpstr>Diapositiva 6</vt:lpstr>
      <vt:lpstr> 4. Consejos Prácticos </vt:lpstr>
      <vt:lpstr>5. ¿Dónde me informo?</vt:lpstr>
      <vt:lpstr> Turno de Preguntas</vt:lpstr>
      <vt:lpstr>MUCHAS GRACIAS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Retorno a España desde el Reino Unido</dc:title>
  <dc:creator>Emilio</dc:creator>
  <cp:lastModifiedBy>INJUVE</cp:lastModifiedBy>
  <cp:revision>30</cp:revision>
  <dcterms:created xsi:type="dcterms:W3CDTF">2012-03-10T17:42:30Z</dcterms:created>
  <dcterms:modified xsi:type="dcterms:W3CDTF">2013-06-24T10:34:31Z</dcterms:modified>
</cp:coreProperties>
</file>